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notesMasterIdLst>
    <p:notesMasterId r:id="rId46"/>
  </p:notesMasterIdLst>
  <p:sldIdLst>
    <p:sldId id="256" r:id="rId2"/>
    <p:sldId id="261" r:id="rId3"/>
    <p:sldId id="257" r:id="rId4"/>
    <p:sldId id="300" r:id="rId5"/>
    <p:sldId id="262" r:id="rId6"/>
    <p:sldId id="263" r:id="rId7"/>
    <p:sldId id="264" r:id="rId8"/>
    <p:sldId id="265" r:id="rId9"/>
    <p:sldId id="271" r:id="rId10"/>
    <p:sldId id="266" r:id="rId11"/>
    <p:sldId id="267" r:id="rId12"/>
    <p:sldId id="268" r:id="rId13"/>
    <p:sldId id="269" r:id="rId14"/>
    <p:sldId id="299" r:id="rId15"/>
    <p:sldId id="301" r:id="rId16"/>
    <p:sldId id="270" r:id="rId17"/>
    <p:sldId id="274" r:id="rId18"/>
    <p:sldId id="273" r:id="rId19"/>
    <p:sldId id="279" r:id="rId20"/>
    <p:sldId id="272" r:id="rId21"/>
    <p:sldId id="302" r:id="rId22"/>
    <p:sldId id="275" r:id="rId23"/>
    <p:sldId id="276" r:id="rId24"/>
    <p:sldId id="277" r:id="rId25"/>
    <p:sldId id="278" r:id="rId26"/>
    <p:sldId id="281" r:id="rId27"/>
    <p:sldId id="284" r:id="rId28"/>
    <p:sldId id="283" r:id="rId29"/>
    <p:sldId id="285" r:id="rId30"/>
    <p:sldId id="286" r:id="rId31"/>
    <p:sldId id="303" r:id="rId32"/>
    <p:sldId id="291" r:id="rId33"/>
    <p:sldId id="287" r:id="rId34"/>
    <p:sldId id="288" r:id="rId35"/>
    <p:sldId id="289" r:id="rId36"/>
    <p:sldId id="280" r:id="rId37"/>
    <p:sldId id="290" r:id="rId38"/>
    <p:sldId id="292" r:id="rId39"/>
    <p:sldId id="293" r:id="rId40"/>
    <p:sldId id="294" r:id="rId41"/>
    <p:sldId id="295" r:id="rId42"/>
    <p:sldId id="296" r:id="rId43"/>
    <p:sldId id="304" r:id="rId44"/>
    <p:sldId id="297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D086E37-67C1-4F27-9E76-B8E8C8CAC440}">
          <p14:sldIdLst>
            <p14:sldId id="256"/>
            <p14:sldId id="261"/>
            <p14:sldId id="257"/>
          </p14:sldIdLst>
        </p14:section>
        <p14:section name="Cookie-based tracking" id="{7AE9A45A-9CA8-41ED-8C47-BCF99ACE73E6}">
          <p14:sldIdLst>
            <p14:sldId id="300"/>
            <p14:sldId id="262"/>
            <p14:sldId id="263"/>
            <p14:sldId id="264"/>
            <p14:sldId id="265"/>
            <p14:sldId id="271"/>
            <p14:sldId id="266"/>
            <p14:sldId id="267"/>
            <p14:sldId id="268"/>
            <p14:sldId id="269"/>
            <p14:sldId id="299"/>
          </p14:sldIdLst>
        </p14:section>
        <p14:section name="Stateless tracking" id="{93BCB87F-5858-4976-BBA9-B56FF14DD046}">
          <p14:sldIdLst>
            <p14:sldId id="301"/>
            <p14:sldId id="270"/>
            <p14:sldId id="274"/>
            <p14:sldId id="273"/>
            <p14:sldId id="279"/>
            <p14:sldId id="272"/>
          </p14:sldIdLst>
        </p14:section>
        <p14:section name="PriVaricator insight" id="{84765927-F3D2-4429-8FF8-91EB7F7D958A}">
          <p14:sldIdLst>
            <p14:sldId id="302"/>
            <p14:sldId id="275"/>
            <p14:sldId id="276"/>
            <p14:sldId id="277"/>
            <p14:sldId id="278"/>
            <p14:sldId id="281"/>
            <p14:sldId id="284"/>
            <p14:sldId id="283"/>
            <p14:sldId id="285"/>
            <p14:sldId id="286"/>
          </p14:sldIdLst>
        </p14:section>
        <p14:section name="Evaluation" id="{00450763-9661-479C-A76E-FA4CA238516B}">
          <p14:sldIdLst>
            <p14:sldId id="303"/>
            <p14:sldId id="291"/>
            <p14:sldId id="287"/>
            <p14:sldId id="288"/>
            <p14:sldId id="289"/>
            <p14:sldId id="280"/>
            <p14:sldId id="290"/>
            <p14:sldId id="292"/>
            <p14:sldId id="293"/>
            <p14:sldId id="294"/>
            <p14:sldId id="295"/>
            <p14:sldId id="296"/>
          </p14:sldIdLst>
        </p14:section>
        <p14:section name="Conclusions" id="{521168FE-6B05-4990-BE78-06428144EBE5}">
          <p14:sldIdLst>
            <p14:sldId id="304"/>
            <p14:sldId id="29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94660"/>
  </p:normalViewPr>
  <p:slideViewPr>
    <p:cSldViewPr snapToGrid="0">
      <p:cViewPr varScale="1">
        <p:scale>
          <a:sx n="57" d="100"/>
          <a:sy n="57" d="100"/>
        </p:scale>
        <p:origin x="67" y="26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9D9640-3A6E-4B81-AC43-E8AC68338793}" type="datetimeFigureOut">
              <a:rPr lang="en-US" smtClean="0"/>
              <a:t>4/23/2015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8CC478-A582-41D7-ACAC-3A587C60E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74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CC478-A582-41D7-ACAC-3A587C60E91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2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smtClean="0"/>
              <a:t>4/23/2015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30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594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776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7D7DE-61AE-4BC6-A87E-9454F8FD646E}" type="datetimeFigureOut">
              <a:rPr lang="en-US" smtClean="0"/>
              <a:t>4/23/2015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A0FC-AF95-454C-A4E6-937690C7EE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083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8798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4/23/2015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686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4/23/2015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444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4/23/2015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120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4/23/2015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492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4/23/2015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032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4/23/2015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922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6DFF08F-DC6B-4601-B491-B0F83F6DD2DA}" type="datetimeFigureOut">
              <a:rPr lang="en-US" smtClean="0"/>
              <a:pPr/>
              <a:t>4/23/2015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85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panopticlick.eff.org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lexa.com/" TargetMode="Externa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fingerprint.pet-portal.eu/" TargetMode="External"/><Relationship Id="rId2" Type="http://schemas.openxmlformats.org/officeDocument/2006/relationships/hyperlink" Target="http://bluecava.com/opt-out" TargetMode="Externa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tm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08OLWebFingerprintingf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64086"/>
            <a:ext cx="12192000" cy="845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549698"/>
            <a:ext cx="12192000" cy="230830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6"/>
            <a:ext cx="7772400" cy="1719443"/>
          </a:xfrm>
        </p:spPr>
        <p:txBody>
          <a:bodyPr>
            <a:noAutofit/>
          </a:bodyPr>
          <a:lstStyle/>
          <a:p>
            <a:r>
              <a:rPr lang="en-US" sz="8000" b="1" cap="none" dirty="0" smtClean="0"/>
              <a:t>PriVaricator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/>
              <a:t>Preventing Stateless Tracking </a:t>
            </a:r>
            <a:br>
              <a:rPr lang="en-US" sz="2800" dirty="0" smtClean="0"/>
            </a:br>
            <a:r>
              <a:rPr lang="en-US" sz="2800" dirty="0" smtClean="0"/>
              <a:t>on the Web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pPr algn="r"/>
            <a:r>
              <a:rPr lang="en-US" sz="3600" b="1" dirty="0" smtClean="0"/>
              <a:t>Ben Livshits </a:t>
            </a:r>
            <a:r>
              <a:rPr lang="en-US" sz="2800" dirty="0" smtClean="0"/>
              <a:t>(MSR)</a:t>
            </a:r>
          </a:p>
          <a:p>
            <a:pPr algn="r"/>
            <a:r>
              <a:rPr lang="en-US" sz="2800" dirty="0" smtClean="0"/>
              <a:t>Nick Nikiforakis (SUNY Stony Brook)</a:t>
            </a:r>
            <a:endParaRPr lang="en-US" sz="2800" dirty="0"/>
          </a:p>
        </p:txBody>
      </p:sp>
      <p:pic>
        <p:nvPicPr>
          <p:cNvPr id="16386" name="Picture 2" descr="http://cdni.wired.co.uk/674x281/d_f/fingerpri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51894"/>
            <a:ext cx="3069039" cy="12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80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054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0765"/>
            <a:ext cx="4873083" cy="165617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Inference based on cookies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236821" y="1166842"/>
            <a:ext cx="17208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/>
              <a:t>Ad tracking company [x+1] made predictions about users based on just one website </a:t>
            </a:r>
            <a:r>
              <a:rPr lang="en-US" sz="2400" dirty="0" smtClean="0"/>
              <a:t>click</a:t>
            </a:r>
          </a:p>
          <a:p>
            <a:pPr algn="r"/>
            <a:endParaRPr lang="en-US" sz="2400" dirty="0"/>
          </a:p>
          <a:p>
            <a:pPr algn="r"/>
            <a:r>
              <a:rPr lang="en-US" sz="2400" i="1" dirty="0" smtClean="0"/>
              <a:t>(from WSJ)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74974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third-party cookies</a:t>
            </a:r>
            <a:endParaRPr lang="en-US" dirty="0"/>
          </a:p>
        </p:txBody>
      </p:sp>
      <p:pic>
        <p:nvPicPr>
          <p:cNvPr id="7170" name="Picture 2" descr="http://courses.ischool.berkeley.edu/i153/su11/img/disabling-third-party-cookies-firefox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12" y="2207942"/>
            <a:ext cx="4630811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cdn.howtogeek.com/wp-content/uploads/2007/01/WindowsLiveWriter/BlockThirdPartyCookiesinIE7_BA8B/image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819" y="2715226"/>
            <a:ext cx="4019550" cy="36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cnet1.cbsistatic.com/hub/i/2011/03/13/50780ecc-fdba-11e2-8c7c-d4ae52e62bcc/64af04c5bb514a1a5e22cee21bdfdcd3/03_14_11_Firefox_cookies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343" y="2506219"/>
            <a:ext cx="4226854" cy="39591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saransaro.in/wp-content/uploads/2014/12/How-to-Block-or-Allow-third-party-cookies-in-Chrom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479" y="817021"/>
            <a:ext cx="3943350" cy="5648325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55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Do-NOT-</a:t>
            </a:r>
            <a:r>
              <a:rPr lang="en-US" dirty="0" err="1" smtClean="0"/>
              <a:t>TRACk</a:t>
            </a:r>
            <a:r>
              <a:rPr lang="en-US" dirty="0" smtClean="0"/>
              <a:t> initiative</a:t>
            </a:r>
            <a:endParaRPr lang="en-US" dirty="0"/>
          </a:p>
        </p:txBody>
      </p:sp>
      <p:pic>
        <p:nvPicPr>
          <p:cNvPr id="2050" name="Picture 2" descr="http://www.insidefacebook.com/wp-content/uploads/2010/05/Facebook-Privacy-Settings-1-500x375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322" y="10083103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mages.techhive.com/images/idge/imported/article/ctw/2012/02/23/safari_do_not_track-100393063-or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02" y="2721904"/>
            <a:ext cx="4838700" cy="277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cdn.ghacks.net/wp-content/uploads/2012/09/chrome-do-not-trac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802" y="1716842"/>
            <a:ext cx="4984679" cy="454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cdn.osxdaily.com/wp-content/uploads/2014/02/do-not-track-safari-io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508" y="246115"/>
            <a:ext cx="3595726" cy="638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 Not Track Win7 Fx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141" y="585216"/>
            <a:ext cx="5553075" cy="601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60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 cookie regulations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675" y="323386"/>
            <a:ext cx="4620227" cy="6423102"/>
          </a:xfrm>
        </p:spPr>
      </p:pic>
      <p:pic>
        <p:nvPicPr>
          <p:cNvPr id="17410" name="Picture 2" descr="http://news.bbcimg.co.uk/media/images/59711000/jpg/_59711752_ic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72" y="2084832"/>
            <a:ext cx="2895600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cdn.business2community.com/wp-content/uploads/2012/05/eucookies-ftco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205" y="4022714"/>
            <a:ext cx="4953000" cy="24479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01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NoT</a:t>
            </a:r>
            <a:r>
              <a:rPr lang="en-US" dirty="0" smtClean="0"/>
              <a:t> everybody is fond of the cookie law</a:t>
            </a:r>
            <a:endParaRPr lang="en-US" dirty="0"/>
          </a:p>
        </p:txBody>
      </p:sp>
      <p:pic>
        <p:nvPicPr>
          <p:cNvPr id="7" name="Content Placeholder 6" descr="Screen Clippi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305" y="1895707"/>
            <a:ext cx="4107332" cy="6226048"/>
          </a:xfrm>
        </p:spPr>
      </p:pic>
      <p:pic>
        <p:nvPicPr>
          <p:cNvPr id="8" name="Content Placeholder 7" descr="Screen Clippi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71" y="1895707"/>
            <a:ext cx="3800059" cy="6226048"/>
          </a:xfrm>
        </p:spPr>
      </p:pic>
    </p:spTree>
    <p:extLst>
      <p:ext uri="{BB962C8B-B14F-4D97-AF65-F5344CB8AC3E}">
        <p14:creationId xmlns:p14="http://schemas.microsoft.com/office/powerpoint/2010/main" val="34161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Stateless tracking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39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Stateless fingerprinting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Emerges around 2010 as a project from the EFF</a:t>
            </a:r>
          </a:p>
          <a:p>
            <a:r>
              <a:rPr lang="en-US" dirty="0" smtClean="0"/>
              <a:t>Since then, has been replicated in various settings, including by academic researchers</a:t>
            </a:r>
          </a:p>
          <a:p>
            <a:r>
              <a:rPr lang="en-US" dirty="0" smtClean="0"/>
              <a:t>In the last two years we have seen active fingerprinting from several large advertising targeting companies: </a:t>
            </a:r>
            <a:r>
              <a:rPr lang="en-US" dirty="0" err="1"/>
              <a:t>BlueCava</a:t>
            </a:r>
            <a:r>
              <a:rPr lang="en-US" dirty="0"/>
              <a:t>, </a:t>
            </a:r>
            <a:r>
              <a:rPr lang="en-US" dirty="0" err="1"/>
              <a:t>Iovation</a:t>
            </a:r>
            <a:r>
              <a:rPr lang="en-US" dirty="0"/>
              <a:t>, and </a:t>
            </a:r>
            <a:r>
              <a:rPr lang="en-US" dirty="0" err="1"/>
              <a:t>ThreatMetrix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5" r="8157"/>
          <a:stretch/>
        </p:blipFill>
        <p:spPr>
          <a:xfrm>
            <a:off x="2276281" y="7446784"/>
            <a:ext cx="7893631" cy="4505093"/>
          </a:xfrm>
        </p:spPr>
      </p:pic>
      <p:sp>
        <p:nvSpPr>
          <p:cNvPr id="6" name="Rounded Rectangle 5"/>
          <p:cNvSpPr/>
          <p:nvPr/>
        </p:nvSpPr>
        <p:spPr>
          <a:xfrm>
            <a:off x="6724185" y="2497873"/>
            <a:ext cx="1527717" cy="8697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headers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6724184" y="3553522"/>
            <a:ext cx="1527717" cy="8697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plugins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6724183" y="4609171"/>
            <a:ext cx="1527717" cy="8697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fonts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6724182" y="5664820"/>
            <a:ext cx="1527717" cy="8697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time zone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9307550" y="3983586"/>
            <a:ext cx="1527717" cy="8697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fingerprint</a:t>
            </a:r>
            <a:endParaRPr lang="en-US" sz="2000" b="1" dirty="0"/>
          </a:p>
        </p:txBody>
      </p:sp>
      <p:cxnSp>
        <p:nvCxnSpPr>
          <p:cNvPr id="12" name="Straight Arrow Connector 11"/>
          <p:cNvCxnSpPr>
            <a:stCxn id="6" idx="3"/>
            <a:endCxn id="10" idx="0"/>
          </p:cNvCxnSpPr>
          <p:nvPr/>
        </p:nvCxnSpPr>
        <p:spPr>
          <a:xfrm>
            <a:off x="8251902" y="2932771"/>
            <a:ext cx="1819507" cy="1050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3"/>
            <a:endCxn id="10" idx="2"/>
          </p:cNvCxnSpPr>
          <p:nvPr/>
        </p:nvCxnSpPr>
        <p:spPr>
          <a:xfrm flipV="1">
            <a:off x="8251899" y="4853381"/>
            <a:ext cx="1819510" cy="12463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3"/>
            <a:endCxn id="10" idx="1"/>
          </p:cNvCxnSpPr>
          <p:nvPr/>
        </p:nvCxnSpPr>
        <p:spPr>
          <a:xfrm flipV="1">
            <a:off x="8251900" y="4418484"/>
            <a:ext cx="1055650" cy="6255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7" idx="3"/>
            <a:endCxn id="10" idx="1"/>
          </p:cNvCxnSpPr>
          <p:nvPr/>
        </p:nvCxnSpPr>
        <p:spPr>
          <a:xfrm>
            <a:off x="8251901" y="3988420"/>
            <a:ext cx="1055649" cy="430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360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24128" y="2232697"/>
            <a:ext cx="3436360" cy="4023360"/>
          </a:xfrm>
        </p:spPr>
        <p:txBody>
          <a:bodyPr>
            <a:normAutofit/>
          </a:bodyPr>
          <a:lstStyle/>
          <a:p>
            <a:r>
              <a:rPr lang="en-US" sz="2400" dirty="0"/>
              <a:t>Of the 470,000-plus users who had participated at that point in his public </a:t>
            </a:r>
            <a:r>
              <a:rPr lang="en-US" sz="2400" dirty="0">
                <a:hlinkClick r:id="rId2"/>
              </a:rPr>
              <a:t>Panopticlick</a:t>
            </a:r>
            <a:r>
              <a:rPr lang="en-US" sz="2400" dirty="0"/>
              <a:t> project, </a:t>
            </a:r>
            <a:r>
              <a:rPr lang="en-US" sz="2400" b="1" dirty="0"/>
              <a:t>84 percent </a:t>
            </a:r>
            <a:r>
              <a:rPr lang="en-US" sz="2400" dirty="0"/>
              <a:t>of their browsers produced unique </a:t>
            </a:r>
            <a:r>
              <a:rPr lang="en-US" sz="2400" dirty="0" smtClean="0"/>
              <a:t>fingerprints</a:t>
            </a:r>
          </a:p>
          <a:p>
            <a:r>
              <a:rPr lang="en-US" sz="2400" dirty="0"/>
              <a:t>94 percent if you count those that supported Flash or Java)</a:t>
            </a:r>
          </a:p>
        </p:txBody>
      </p:sp>
      <p:pic>
        <p:nvPicPr>
          <p:cNvPr id="9226" name="Picture 10" descr="http://blog.doenselmann.com/wp-content/uploads/2015/01/panopticlick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637" y="771665"/>
            <a:ext cx="8106759" cy="581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Panopticlick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23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0595443" cy="1499616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fingerprint.js</a:t>
            </a:r>
            <a:r>
              <a:rPr lang="en-US" sz="4800" dirty="0" smtClean="0"/>
              <a:t>: Fingerprinting lib on </a:t>
            </a:r>
            <a:r>
              <a:rPr lang="en-US" sz="4800" dirty="0" err="1" smtClean="0"/>
              <a:t>github</a:t>
            </a:r>
            <a:endParaRPr lang="en-US" sz="4800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04" y="2084832"/>
            <a:ext cx="4817215" cy="4528927"/>
          </a:xfrm>
        </p:spPr>
      </p:pic>
      <p:pic>
        <p:nvPicPr>
          <p:cNvPr id="6" name="Content Placeholder 5" descr="Screen Clippi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538" y="2670033"/>
            <a:ext cx="4516667" cy="2922006"/>
          </a:xfrm>
        </p:spPr>
      </p:pic>
    </p:spTree>
    <p:extLst>
      <p:ext uri="{BB962C8B-B14F-4D97-AF65-F5344CB8AC3E}">
        <p14:creationId xmlns:p14="http://schemas.microsoft.com/office/powerpoint/2010/main" val="208121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Blue Cava Fingerprinting in Action</a:t>
            </a:r>
            <a:endParaRPr lang="en-US" dirty="0"/>
          </a:p>
        </p:txBody>
      </p:sp>
      <p:pic>
        <p:nvPicPr>
          <p:cNvPr id="7" name="Bluecava fingerprinting vanilla Chrome browser-H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4128" y="1928714"/>
            <a:ext cx="8785356" cy="4694663"/>
          </a:xfrm>
        </p:spPr>
      </p:pic>
    </p:spTree>
    <p:extLst>
      <p:ext uri="{BB962C8B-B14F-4D97-AF65-F5344CB8AC3E}">
        <p14:creationId xmlns:p14="http://schemas.microsoft.com/office/powerpoint/2010/main" val="400719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Involved in a number of topics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126480" y="1845734"/>
            <a:ext cx="6691" cy="390829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137317" y="3857414"/>
            <a:ext cx="8266771" cy="8549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03821" y="2346866"/>
            <a:ext cx="32561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analysis of desktop and mobile applications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6748719" y="2778666"/>
            <a:ext cx="32561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detection of malware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2503821" y="4500897"/>
            <a:ext cx="3256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web security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6748719" y="4500897"/>
            <a:ext cx="3256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augmented reality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837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state of fingerprinting?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 in </a:t>
            </a:r>
            <a:r>
              <a:rPr lang="en-US" i="1" dirty="0" err="1" smtClean="0"/>
              <a:t>Cookieless</a:t>
            </a:r>
            <a:r>
              <a:rPr lang="en-US" i="1" dirty="0" smtClean="0"/>
              <a:t> monster </a:t>
            </a:r>
            <a:r>
              <a:rPr lang="en-US" dirty="0" smtClean="0"/>
              <a:t>showed </a:t>
            </a:r>
            <a:r>
              <a:rPr lang="en-US" dirty="0"/>
              <a:t>that 159 of </a:t>
            </a:r>
            <a:r>
              <a:rPr lang="en-US" dirty="0">
                <a:hlinkClick r:id="rId2"/>
              </a:rPr>
              <a:t>Alexa</a:t>
            </a:r>
            <a:r>
              <a:rPr lang="en-US" dirty="0"/>
              <a:t>’s 10,000 most-visited websites track their users with such fingerprinting software. </a:t>
            </a:r>
            <a:endParaRPr lang="en-US" dirty="0" smtClean="0"/>
          </a:p>
          <a:p>
            <a:r>
              <a:rPr lang="en-US" dirty="0" smtClean="0"/>
              <a:t>Also </a:t>
            </a:r>
            <a:r>
              <a:rPr lang="en-US" dirty="0"/>
              <a:t>found that more than 400 of the million most popular websites on the Internet have been using JavaScript-only fingerprinting, which works on Flash-less devices such as the iPhone or iPad. 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Users continue to be fingerprinted even if they have checked “Do Not Track” in their browser’s preferences</a:t>
            </a:r>
          </a:p>
          <a:p>
            <a:r>
              <a:rPr lang="en-US" dirty="0" smtClean="0"/>
              <a:t>But it’s a little hard to say how much is really going on in practice</a:t>
            </a:r>
          </a:p>
          <a:p>
            <a:r>
              <a:rPr lang="en-US" dirty="0" smtClean="0"/>
              <a:t>Fingerprinting is designed to remain pretty invisible</a:t>
            </a:r>
          </a:p>
          <a:p>
            <a:r>
              <a:rPr lang="en-US" dirty="0" smtClean="0"/>
              <a:t>At the same time, we should expect more in this space because of cookie-based tracking becoming problematic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09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privaricator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9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Insight of PriVaricator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Most prior research focuses on making fingerprints not unique</a:t>
            </a:r>
          </a:p>
          <a:p>
            <a:r>
              <a:rPr lang="en-US" dirty="0" smtClean="0"/>
              <a:t>For example, they make </a:t>
            </a:r>
            <a:r>
              <a:rPr lang="en-US" dirty="0" err="1" smtClean="0"/>
              <a:t>navigator.userAgent</a:t>
            </a:r>
            <a:r>
              <a:rPr lang="en-US" dirty="0" smtClean="0"/>
              <a:t> to always be Firefox</a:t>
            </a:r>
          </a:p>
          <a:p>
            <a:r>
              <a:rPr lang="en-US" dirty="0" smtClean="0"/>
              <a:t>They strip revealing headers, etc.</a:t>
            </a:r>
          </a:p>
          <a:p>
            <a:r>
              <a:rPr lang="en-US" dirty="0" smtClean="0"/>
              <a:t>Typically this is done via browser </a:t>
            </a:r>
            <a:r>
              <a:rPr lang="en-US" dirty="0" err="1" smtClean="0"/>
              <a:t>extenions</a:t>
            </a:r>
            <a:endParaRPr lang="en-US" dirty="0" smtClean="0"/>
          </a:p>
          <a:p>
            <a:r>
              <a:rPr lang="en-US" dirty="0" smtClean="0"/>
              <a:t>What is the effect of that?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The focus on user </a:t>
            </a:r>
            <a:r>
              <a:rPr lang="en-US" b="1" dirty="0"/>
              <a:t>uniqueness </a:t>
            </a:r>
            <a:r>
              <a:rPr lang="en-US" dirty="0"/>
              <a:t>is misguided</a:t>
            </a:r>
          </a:p>
          <a:p>
            <a:r>
              <a:rPr lang="en-US" dirty="0"/>
              <a:t>What matters is fingerprint </a:t>
            </a:r>
            <a:r>
              <a:rPr lang="en-US" b="1" dirty="0" smtClean="0"/>
              <a:t>linkability</a:t>
            </a:r>
          </a:p>
          <a:p>
            <a:r>
              <a:rPr lang="en-US" dirty="0" smtClean="0"/>
              <a:t>Making </a:t>
            </a:r>
            <a:r>
              <a:rPr lang="en-US" dirty="0"/>
              <a:t>fingerprints non-deterministic</a:t>
            </a:r>
            <a:br>
              <a:rPr lang="en-US" dirty="0"/>
            </a:br>
            <a:r>
              <a:rPr lang="en-US" dirty="0"/>
              <a:t>also makes them hard to link across browsing sessions</a:t>
            </a:r>
            <a:br>
              <a:rPr lang="en-US" dirty="0"/>
            </a:br>
            <a:endParaRPr lang="en-US" dirty="0" smtClean="0"/>
          </a:p>
          <a:p>
            <a:r>
              <a:rPr lang="en-US" dirty="0" smtClean="0"/>
              <a:t>It’s often easier to </a:t>
            </a:r>
            <a:r>
              <a:rPr lang="en-US" b="1" dirty="0" smtClean="0"/>
              <a:t>randomize</a:t>
            </a:r>
            <a:r>
              <a:rPr lang="en-US" dirty="0" smtClean="0"/>
              <a:t> the fingerprint than to keep in the same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72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“pluggable” randomization policies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 smtClean="0"/>
              <a:t>We </a:t>
            </a:r>
            <a:r>
              <a:rPr lang="en-US" sz="2000" dirty="0"/>
              <a:t>explore a </a:t>
            </a:r>
            <a:r>
              <a:rPr lang="en-US" sz="2000" dirty="0" smtClean="0"/>
              <a:t>space of </a:t>
            </a:r>
            <a:r>
              <a:rPr lang="en-US" sz="2000" b="1" dirty="0"/>
              <a:t>randomization</a:t>
            </a:r>
            <a:r>
              <a:rPr lang="en-US" sz="2000" i="1" dirty="0"/>
              <a:t> </a:t>
            </a:r>
            <a:r>
              <a:rPr lang="en-US" sz="2000" b="1" dirty="0"/>
              <a:t>policies</a:t>
            </a:r>
            <a:r>
              <a:rPr lang="en-US" sz="2000" i="1" dirty="0"/>
              <a:t> </a:t>
            </a:r>
            <a:r>
              <a:rPr lang="en-US" sz="2000" dirty="0"/>
              <a:t>designed to produce unique </a:t>
            </a:r>
            <a:r>
              <a:rPr lang="en-US" sz="2000" dirty="0" smtClean="0"/>
              <a:t>fingerprints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 smtClean="0"/>
          </a:p>
          <a:p>
            <a:pPr>
              <a:lnSpc>
                <a:spcPct val="100000"/>
              </a:lnSpc>
            </a:pPr>
            <a:r>
              <a:rPr lang="en-US" sz="2000" dirty="0" smtClean="0"/>
              <a:t>Change </a:t>
            </a:r>
            <a:r>
              <a:rPr lang="en-US" sz="2000" dirty="0"/>
              <a:t>the </a:t>
            </a:r>
            <a:r>
              <a:rPr lang="en-US" sz="2000" dirty="0" smtClean="0"/>
              <a:t>way the </a:t>
            </a:r>
            <a:r>
              <a:rPr lang="en-US" sz="2000" dirty="0"/>
              <a:t>browser represents certain important </a:t>
            </a:r>
            <a:r>
              <a:rPr lang="en-US" sz="2000" dirty="0" smtClean="0"/>
              <a:t>properties (</a:t>
            </a:r>
            <a:r>
              <a:rPr lang="en-US" sz="2000" b="1" dirty="0" err="1" smtClean="0"/>
              <a:t>offsetHeight</a:t>
            </a:r>
            <a:r>
              <a:rPr lang="en-US" sz="2000" dirty="0" smtClean="0"/>
              <a:t> used </a:t>
            </a:r>
            <a:r>
              <a:rPr lang="en-US" sz="2000" dirty="0"/>
              <a:t>to measure the presence of fonts) </a:t>
            </a:r>
            <a:r>
              <a:rPr lang="en-US" sz="2000" dirty="0" smtClean="0"/>
              <a:t>and </a:t>
            </a:r>
            <a:r>
              <a:rPr lang="en-US" sz="2000" b="1" dirty="0" smtClean="0"/>
              <a:t>plugins</a:t>
            </a:r>
            <a:r>
              <a:rPr lang="en-US" sz="2000" dirty="0"/>
              <a:t>, to the JavaScript </a:t>
            </a:r>
            <a:r>
              <a:rPr lang="en-US" sz="2000" dirty="0" smtClean="0"/>
              <a:t>environment</a:t>
            </a:r>
          </a:p>
          <a:p>
            <a:pPr>
              <a:lnSpc>
                <a:spcPct val="100000"/>
              </a:lnSpc>
            </a:pPr>
            <a:r>
              <a:rPr lang="en-US" sz="2000" dirty="0" smtClean="0"/>
              <a:t>Creatively </a:t>
            </a:r>
            <a:r>
              <a:rPr lang="en-US" sz="2000" dirty="0"/>
              <a:t>misrepresenting — or lying — about these </a:t>
            </a:r>
            <a:r>
              <a:rPr lang="en-US" sz="2000" dirty="0" smtClean="0"/>
              <a:t>values introduces </a:t>
            </a:r>
            <a:r>
              <a:rPr lang="en-US" sz="2000" dirty="0"/>
              <a:t>an element of non-determinism, which generally</a:t>
            </a:r>
            <a:br>
              <a:rPr lang="en-US" sz="2000" dirty="0"/>
            </a:br>
            <a:r>
              <a:rPr lang="en-US" sz="2000" dirty="0"/>
              <a:t>makes fingerprints </a:t>
            </a:r>
            <a:r>
              <a:rPr lang="en-US" sz="2000" b="1" dirty="0"/>
              <a:t>unlinkable</a:t>
            </a:r>
            <a:r>
              <a:rPr lang="en-US" sz="2000" dirty="0"/>
              <a:t> over </a:t>
            </a:r>
            <a:r>
              <a:rPr lang="en-US" sz="2000" dirty="0" smtClean="0"/>
              <a:t>visits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Producing practically </a:t>
            </a:r>
            <a:r>
              <a:rPr lang="en-US" b="1" dirty="0"/>
              <a:t>impossible</a:t>
            </a:r>
            <a:r>
              <a:rPr lang="en-US" dirty="0"/>
              <a:t> combinations of, say, browser headers</a:t>
            </a:r>
            <a:br>
              <a:rPr lang="en-US" dirty="0"/>
            </a:br>
            <a:r>
              <a:rPr lang="en-US" dirty="0"/>
              <a:t>and the navigator object, can actually </a:t>
            </a:r>
            <a:r>
              <a:rPr lang="en-US" b="1" dirty="0"/>
              <a:t>reduce</a:t>
            </a:r>
            <a:r>
              <a:rPr lang="en-US" i="1" dirty="0"/>
              <a:t> </a:t>
            </a:r>
            <a:r>
              <a:rPr lang="en-US" dirty="0"/>
              <a:t>user privacy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Blatant </a:t>
            </a:r>
            <a:r>
              <a:rPr lang="en-US" dirty="0"/>
              <a:t>lying is </a:t>
            </a:r>
            <a:r>
              <a:rPr lang="en-US" i="1" dirty="0"/>
              <a:t>not </a:t>
            </a:r>
            <a:r>
              <a:rPr lang="en-US" dirty="0"/>
              <a:t>such a good </a:t>
            </a:r>
            <a:r>
              <a:rPr lang="en-US" dirty="0" smtClean="0"/>
              <a:t>idea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Can significantly </a:t>
            </a:r>
            <a:r>
              <a:rPr lang="en-US" dirty="0"/>
              <a:t>degrade </a:t>
            </a:r>
            <a:r>
              <a:rPr lang="en-US" dirty="0" smtClean="0"/>
              <a:t>user </a:t>
            </a:r>
            <a:r>
              <a:rPr lang="en-US" dirty="0"/>
              <a:t>experience by, for instance</a:t>
            </a:r>
            <a:r>
              <a:rPr lang="en-US" dirty="0" smtClean="0"/>
              <a:t>, by presenting </a:t>
            </a:r>
            <a:r>
              <a:rPr lang="en-US" dirty="0"/>
              <a:t>Firefox-optimized sites to users of IE, leading </a:t>
            </a:r>
            <a:r>
              <a:rPr lang="en-US" dirty="0" smtClean="0"/>
              <a:t>to visual </a:t>
            </a:r>
            <a:r>
              <a:rPr lang="en-US" dirty="0"/>
              <a:t>discrepancies or calls into missing APIs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29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good randomization policy should…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4800" dirty="0" smtClean="0"/>
          </a:p>
          <a:p>
            <a:r>
              <a:rPr lang="en-US" sz="4800" dirty="0" smtClean="0"/>
              <a:t>1) produce </a:t>
            </a:r>
            <a:r>
              <a:rPr lang="en-US" sz="4800" dirty="0"/>
              <a:t>unlinkable </a:t>
            </a:r>
            <a:r>
              <a:rPr lang="en-US" sz="4800" dirty="0" smtClean="0"/>
              <a:t>fingerprints; </a:t>
            </a:r>
            <a:r>
              <a:rPr lang="en-US" sz="4800" dirty="0"/>
              <a:t>and </a:t>
            </a:r>
            <a:endParaRPr lang="en-US" sz="4800" dirty="0" smtClean="0"/>
          </a:p>
          <a:p>
            <a:r>
              <a:rPr lang="en-US" sz="4800" dirty="0" smtClean="0"/>
              <a:t>2</a:t>
            </a:r>
            <a:r>
              <a:rPr lang="en-US" sz="4800" dirty="0"/>
              <a:t>) not break existing </a:t>
            </a:r>
            <a:r>
              <a:rPr lang="en-US" sz="4800" dirty="0" smtClean="0"/>
              <a:t>sites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87468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 to the privacy mode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Browsers today already come with a private mode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Designed to combat stateful (cookie-based) fingerprinting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PriVaricator adds protection against stateless fingerprinting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Built on top of Chromium and can be integrated directly into the browser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Deploying it as an extension is not a such a good idea because it may make the user </a:t>
            </a:r>
            <a:r>
              <a:rPr lang="en-US" sz="2400" b="1" dirty="0" smtClean="0"/>
              <a:t>more</a:t>
            </a:r>
            <a:r>
              <a:rPr lang="en-US" sz="2400" dirty="0" smtClean="0"/>
              <a:t> identifiable, not less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2329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misrepresent?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91" y="4828478"/>
            <a:ext cx="11209097" cy="1820366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024128" y="2286000"/>
            <a:ext cx="9720073" cy="1628078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Need to balance fingerprinting prevention with breaking existing sites</a:t>
            </a:r>
          </a:p>
          <a:p>
            <a:r>
              <a:rPr lang="en-US" sz="2400" dirty="0" smtClean="0"/>
              <a:t>For example, </a:t>
            </a:r>
            <a:r>
              <a:rPr lang="en-US" sz="2400" dirty="0" err="1" smtClean="0"/>
              <a:t>navigator.userAgent</a:t>
            </a:r>
            <a:r>
              <a:rPr lang="en-US" sz="2400" dirty="0" smtClean="0"/>
              <a:t> is a </a:t>
            </a:r>
            <a:r>
              <a:rPr lang="en-US" sz="2400" i="1" dirty="0" smtClean="0"/>
              <a:t>bad</a:t>
            </a:r>
            <a:r>
              <a:rPr lang="en-US" sz="2400" dirty="0" smtClean="0"/>
              <a:t> thing to misrepresent</a:t>
            </a:r>
          </a:p>
          <a:p>
            <a:r>
              <a:rPr lang="en-US" sz="2400" dirty="0" smtClean="0"/>
              <a:t>Likely to lead to a lot of site breakage</a:t>
            </a:r>
            <a:endParaRPr lang="en-US" sz="24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5575610" y="4115246"/>
            <a:ext cx="1115121" cy="612648"/>
          </a:xfrm>
          <a:prstGeom prst="wedgeRoundRectCallout">
            <a:avLst>
              <a:gd name="adj1" fmla="val -19809"/>
              <a:gd name="adj2" fmla="val 21903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plugins</a:t>
            </a:r>
            <a:endParaRPr lang="en-US" b="1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10032380" y="3095690"/>
            <a:ext cx="914400" cy="612648"/>
          </a:xfrm>
          <a:prstGeom prst="wedgeRoundRectCallout">
            <a:avLst>
              <a:gd name="adj1" fmla="val -30589"/>
              <a:gd name="adj2" fmla="val 35554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fonts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2362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of randomization policies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Policies for offset measurements</a:t>
            </a:r>
            <a:endParaRPr lang="en-US" b="1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1030306" y="2967788"/>
            <a:ext cx="4754880" cy="3341572"/>
          </a:xfrm>
        </p:spPr>
        <p:txBody>
          <a:bodyPr>
            <a:noAutofit/>
          </a:bodyPr>
          <a:lstStyle/>
          <a:p>
            <a:r>
              <a:rPr lang="en-US" sz="1600" dirty="0"/>
              <a:t>For the values </a:t>
            </a:r>
            <a:r>
              <a:rPr lang="en-US" sz="1600" dirty="0" smtClean="0"/>
              <a:t>of </a:t>
            </a:r>
            <a:r>
              <a:rPr lang="en-US" sz="1600" b="1" dirty="0" err="1" smtClean="0"/>
              <a:t>offsetHeight</a:t>
            </a:r>
            <a:r>
              <a:rPr lang="en-US" sz="1600" dirty="0"/>
              <a:t>, </a:t>
            </a:r>
            <a:r>
              <a:rPr lang="en-US" sz="1600" b="1" dirty="0" err="1"/>
              <a:t>offsetWidth</a:t>
            </a:r>
            <a:r>
              <a:rPr lang="en-US" sz="1600" dirty="0"/>
              <a:t>, and </a:t>
            </a:r>
            <a:r>
              <a:rPr lang="en-US" sz="1600" b="1" dirty="0" err="1" smtClean="0"/>
              <a:t>getBoundingClientRect</a:t>
            </a:r>
            <a:r>
              <a:rPr lang="en-US" sz="1600" dirty="0" smtClean="0"/>
              <a:t> in </a:t>
            </a:r>
            <a:r>
              <a:rPr lang="en-US" sz="1600" dirty="0"/>
              <a:t>PriVaricator, we propose the following </a:t>
            </a:r>
            <a:r>
              <a:rPr lang="en-US" sz="1600" dirty="0" smtClean="0"/>
              <a:t>numeric randomization policies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/>
            </a:r>
            <a:br>
              <a:rPr lang="en-US" sz="1600" dirty="0"/>
            </a:br>
            <a:r>
              <a:rPr lang="en-US" sz="1800" b="1" dirty="0" smtClean="0"/>
              <a:t>a) Zero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 smtClean="0"/>
              <a:t>b) Random(1..100)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 smtClean="0"/>
              <a:t>+/- 5% noise</a:t>
            </a:r>
            <a:r>
              <a:rPr lang="en-US" sz="1600" b="1" dirty="0"/>
              <a:t/>
            </a:r>
            <a:br>
              <a:rPr lang="en-US" sz="1600" b="1" dirty="0"/>
            </a:br>
            <a:endParaRPr lang="en-US" sz="1600" b="1" dirty="0" smtClean="0"/>
          </a:p>
          <a:p>
            <a:r>
              <a:rPr lang="en-US" sz="1600" dirty="0" smtClean="0"/>
              <a:t>The policies are parametrized by the </a:t>
            </a:r>
            <a:r>
              <a:rPr lang="en-US" sz="1600" i="1" dirty="0" smtClean="0"/>
              <a:t>lying </a:t>
            </a:r>
            <a:r>
              <a:rPr lang="en-US" sz="1600" i="1" dirty="0"/>
              <a:t>threshold </a:t>
            </a:r>
            <a:r>
              <a:rPr lang="en-US" sz="1600" dirty="0"/>
              <a:t>(</a:t>
            </a:r>
            <a:r>
              <a:rPr lang="en-US" sz="1600" dirty="0" smtClean="0"/>
              <a:t>denoted as </a:t>
            </a:r>
            <a:r>
              <a:rPr lang="en-US" sz="1600" dirty="0"/>
              <a:t>θ) and a </a:t>
            </a:r>
            <a:r>
              <a:rPr lang="en-US" sz="1600" i="1" dirty="0"/>
              <a:t>lying probability </a:t>
            </a:r>
            <a:r>
              <a:rPr lang="en-US" sz="1600" dirty="0"/>
              <a:t>(denoted as </a:t>
            </a:r>
            <a:r>
              <a:rPr lang="en-US" sz="1600" i="1" dirty="0"/>
              <a:t>P</a:t>
            </a:r>
            <a:r>
              <a:rPr lang="en-US" sz="1600" dirty="0"/>
              <a:t>(</a:t>
            </a:r>
            <a:r>
              <a:rPr lang="en-US" sz="1600" i="1" dirty="0"/>
              <a:t>lie</a:t>
            </a:r>
            <a:r>
              <a:rPr lang="en-US" sz="1600" dirty="0"/>
              <a:t>)). </a:t>
            </a:r>
            <a:endParaRPr lang="en-US" sz="1600" dirty="0" smtClean="0"/>
          </a:p>
          <a:p>
            <a:r>
              <a:rPr lang="en-US" sz="1600" dirty="0" smtClean="0"/>
              <a:t>θ</a:t>
            </a:r>
            <a:r>
              <a:rPr lang="en-US" sz="1600" i="1" dirty="0" smtClean="0"/>
              <a:t> </a:t>
            </a:r>
            <a:r>
              <a:rPr lang="en-US" sz="1600" dirty="0" smtClean="0"/>
              <a:t>controls how </a:t>
            </a:r>
            <a:r>
              <a:rPr lang="en-US" sz="1600" dirty="0"/>
              <a:t>fast PriVaricator starts lying, </a:t>
            </a:r>
            <a:r>
              <a:rPr lang="en-US" sz="1600" i="1" dirty="0"/>
              <a:t>i.e.</a:t>
            </a:r>
            <a:r>
              <a:rPr lang="en-US" sz="1600" dirty="0"/>
              <a:t>, after how many accesses to </a:t>
            </a:r>
            <a:r>
              <a:rPr lang="en-US" sz="1600" b="1" dirty="0" err="1"/>
              <a:t>offsetWidth</a:t>
            </a:r>
            <a:r>
              <a:rPr lang="en-US" sz="1600" dirty="0"/>
              <a:t> or </a:t>
            </a:r>
            <a:r>
              <a:rPr lang="en-US" sz="1600" b="1" dirty="0" err="1"/>
              <a:t>offsetHeight</a:t>
            </a:r>
            <a:r>
              <a:rPr lang="en-US" sz="1600" dirty="0"/>
              <a:t> values, will the policy kick in</a:t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1" dirty="0" smtClean="0"/>
              <a:t>Policies for plugins</a:t>
            </a:r>
            <a:endParaRPr lang="en-US" b="1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P(</a:t>
            </a:r>
            <a:r>
              <a:rPr lang="en-US" dirty="0" err="1" smtClean="0"/>
              <a:t>plug_hide</a:t>
            </a:r>
            <a:r>
              <a:rPr lang="en-US" dirty="0" smtClean="0"/>
              <a:t>) the probability of hiding each individual plugin in </a:t>
            </a:r>
            <a:r>
              <a:rPr lang="en-US" dirty="0" err="1" smtClean="0"/>
              <a:t>navigator.plugins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79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Randomization policy</a:t>
            </a:r>
            <a:endParaRPr lang="en-US" dirty="0"/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877" y="3311908"/>
            <a:ext cx="3368332" cy="1348857"/>
          </a:xfrm>
        </p:spPr>
      </p:pic>
      <p:sp>
        <p:nvSpPr>
          <p:cNvPr id="7" name="Rounded Rectangular Callout 6"/>
          <p:cNvSpPr/>
          <p:nvPr/>
        </p:nvSpPr>
        <p:spPr>
          <a:xfrm>
            <a:off x="7415561" y="3166946"/>
            <a:ext cx="4025590" cy="669074"/>
          </a:xfrm>
          <a:prstGeom prst="wedgeRoundRectCallout">
            <a:avLst>
              <a:gd name="adj1" fmla="val -60445"/>
              <a:gd name="adj2" fmla="val 5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start lying after 50 offset accesses</a:t>
            </a:r>
            <a:endParaRPr lang="en-US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7735229" y="4583597"/>
            <a:ext cx="3360233" cy="669074"/>
          </a:xfrm>
          <a:prstGeom prst="wedgeRoundRectCallout">
            <a:avLst>
              <a:gd name="adj1" fmla="val -69405"/>
              <a:gd name="adj2" fmla="val -10583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only lie in 20% of the cases </a:t>
            </a:r>
            <a:endParaRPr lang="en-US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1260088" y="3651799"/>
            <a:ext cx="2508789" cy="669074"/>
          </a:xfrm>
          <a:prstGeom prst="wedgeRoundRectCallout">
            <a:avLst>
              <a:gd name="adj1" fmla="val 131038"/>
              <a:gd name="adj2" fmla="val -5083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respond with the value 0 when lying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2713463" y="5553303"/>
            <a:ext cx="3360233" cy="669074"/>
          </a:xfrm>
          <a:prstGeom prst="wedgeRoundRectCallout">
            <a:avLst>
              <a:gd name="adj1" fmla="val 62675"/>
              <a:gd name="adj2" fmla="val -17749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hide </a:t>
            </a:r>
            <a:r>
              <a:rPr lang="en-US" dirty="0" smtClean="0"/>
              <a:t>30</a:t>
            </a:r>
            <a:r>
              <a:rPr lang="en-US" dirty="0"/>
              <a:t>% of the browser’s </a:t>
            </a:r>
            <a:r>
              <a:rPr lang="en-US" dirty="0" smtClean="0"/>
              <a:t>plugins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62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Breakage concerns</a:t>
            </a:r>
            <a:endParaRPr lang="en-US" dirty="0"/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862" y="2658920"/>
            <a:ext cx="9152413" cy="3276884"/>
          </a:xfrm>
        </p:spPr>
      </p:pic>
      <p:sp>
        <p:nvSpPr>
          <p:cNvPr id="7" name="Rounded Rectangular Callout 6"/>
          <p:cNvSpPr/>
          <p:nvPr/>
        </p:nvSpPr>
        <p:spPr>
          <a:xfrm>
            <a:off x="7471317" y="6055107"/>
            <a:ext cx="2542478" cy="669074"/>
          </a:xfrm>
          <a:prstGeom prst="wedgeRoundRectCallout">
            <a:avLst>
              <a:gd name="adj1" fmla="val 21447"/>
              <a:gd name="adj2" fmla="val -2208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82.3% of scripts have 0 accesses to </a:t>
            </a:r>
            <a:r>
              <a:rPr lang="en-US" b="1" dirty="0" err="1" smtClean="0"/>
              <a:t>offsetHeight</a:t>
            </a:r>
            <a:endParaRPr lang="en-US" b="1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6038386" y="982878"/>
            <a:ext cx="2865862" cy="925999"/>
          </a:xfrm>
          <a:prstGeom prst="wedgeRoundRectCallout">
            <a:avLst>
              <a:gd name="adj1" fmla="val 35455"/>
              <a:gd name="adj2" fmla="val 35599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Out of Alexa 10,000</a:t>
            </a:r>
          </a:p>
          <a:p>
            <a:pPr algn="ctr"/>
            <a:r>
              <a:rPr lang="en-US" dirty="0" smtClean="0"/>
              <a:t>1.87</a:t>
            </a:r>
            <a:r>
              <a:rPr lang="en-US" dirty="0"/>
              <a:t>% of scripts have </a:t>
            </a:r>
            <a:r>
              <a:rPr lang="en-US" dirty="0" smtClean="0"/>
              <a:t>50+ accesses when visited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724829" y="6158828"/>
            <a:ext cx="2841777" cy="565353"/>
          </a:xfrm>
          <a:prstGeom prst="wedgeRoundRectCallout">
            <a:avLst>
              <a:gd name="adj1" fmla="val -17150"/>
              <a:gd name="adj2" fmla="val -13249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most are ranked pretty low</a:t>
            </a:r>
            <a:endParaRPr lang="en-US" dirty="0"/>
          </a:p>
        </p:txBody>
      </p:sp>
      <p:sp>
        <p:nvSpPr>
          <p:cNvPr id="12" name="Rounded Rectangular Callout 11"/>
          <p:cNvSpPr/>
          <p:nvPr/>
        </p:nvSpPr>
        <p:spPr>
          <a:xfrm>
            <a:off x="1646663" y="2435896"/>
            <a:ext cx="2841777" cy="799523"/>
          </a:xfrm>
          <a:prstGeom prst="wedgeRoundRectCallout">
            <a:avLst>
              <a:gd name="adj1" fmla="val -1061"/>
              <a:gd name="adj2" fmla="val 19258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but don’t want to break spiegel.de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34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PriVaricator</a:t>
            </a:r>
            <a:endParaRPr lang="en-US" dirty="0"/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" y="2058134"/>
            <a:ext cx="6273676" cy="8233798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ontent Placeholder 5"/>
          <p:cNvSpPr txBox="1">
            <a:spLocks/>
          </p:cNvSpPr>
          <p:nvPr/>
        </p:nvSpPr>
        <p:spPr>
          <a:xfrm>
            <a:off x="7694340" y="3601844"/>
            <a:ext cx="3461339" cy="226725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3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Upcoming paper in WWW’15</a:t>
            </a:r>
          </a:p>
          <a:p>
            <a:pPr marL="0" indent="0">
              <a:buNone/>
            </a:pPr>
            <a:r>
              <a:rPr lang="en-US" sz="2800" dirty="0" smtClean="0"/>
              <a:t>Read it for more details</a:t>
            </a:r>
          </a:p>
        </p:txBody>
      </p:sp>
    </p:spTree>
    <p:extLst>
      <p:ext uri="{BB962C8B-B14F-4D97-AF65-F5344CB8AC3E}">
        <p14:creationId xmlns:p14="http://schemas.microsoft.com/office/powerpoint/2010/main" val="9735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implementation in the browser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b="1" dirty="0" err="1" smtClean="0"/>
              <a:t>Strawman</a:t>
            </a:r>
            <a:r>
              <a:rPr lang="en-US" sz="2800" b="1" dirty="0" smtClean="0"/>
              <a:t> approach</a:t>
            </a:r>
            <a:endParaRPr lang="en-US" sz="2800" b="1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Instrumented access to </a:t>
            </a:r>
            <a:r>
              <a:rPr lang="en-US" dirty="0" err="1" smtClean="0"/>
              <a:t>navigator</a:t>
            </a:r>
            <a:r>
              <a:rPr lang="en-US" i="1" dirty="0" err="1" smtClean="0"/>
              <a:t>.</a:t>
            </a:r>
            <a:r>
              <a:rPr lang="en-US" dirty="0" err="1" smtClean="0"/>
              <a:t>plugins</a:t>
            </a:r>
            <a:r>
              <a:rPr lang="en-US" dirty="0" smtClean="0"/>
              <a:t> at the source level</a:t>
            </a:r>
            <a:endParaRPr lang="ru-RU" dirty="0" smtClean="0"/>
          </a:p>
          <a:p>
            <a:r>
              <a:rPr lang="en-US" dirty="0" smtClean="0"/>
              <a:t>Try to intercept calls to </a:t>
            </a:r>
            <a:r>
              <a:rPr lang="en-US" b="1" dirty="0" err="1" smtClean="0"/>
              <a:t>offsetWidth</a:t>
            </a:r>
            <a:r>
              <a:rPr lang="en-US" dirty="0" smtClean="0"/>
              <a:t> and </a:t>
            </a:r>
            <a:r>
              <a:rPr lang="en-US" b="1" dirty="0" err="1" smtClean="0"/>
              <a:t>offsetHeight</a:t>
            </a:r>
            <a:r>
              <a:rPr lang="en-US" dirty="0" smtClean="0"/>
              <a:t> using DOM getters</a:t>
            </a:r>
          </a:p>
          <a:p>
            <a:r>
              <a:rPr lang="en-US" dirty="0" smtClean="0"/>
              <a:t>However, it’s difficult to know which element will be measured</a:t>
            </a:r>
            <a:endParaRPr lang="ru-RU" dirty="0" smtClean="0"/>
          </a:p>
          <a:p>
            <a:r>
              <a:rPr lang="en-US" b="1" dirty="0" err="1"/>
              <a:t>offsetWidth</a:t>
            </a:r>
            <a:r>
              <a:rPr lang="en-US" dirty="0"/>
              <a:t> and </a:t>
            </a:r>
            <a:r>
              <a:rPr lang="en-US" b="1" dirty="0" err="1"/>
              <a:t>offsetHeight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properties are not part of the </a:t>
            </a:r>
            <a:r>
              <a:rPr lang="en-US" dirty="0" err="1"/>
              <a:t>HTMLElement</a:t>
            </a:r>
            <a:r>
              <a:rPr lang="en-US" dirty="0"/>
              <a:t> </a:t>
            </a:r>
            <a:r>
              <a:rPr lang="en-US" dirty="0" err="1" smtClean="0"/>
              <a:t>prototyp</a:t>
            </a:r>
            <a:r>
              <a:rPr lang="ru-RU" dirty="0"/>
              <a:t>е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Real implementation</a:t>
            </a:r>
            <a:endParaRPr lang="en-US" sz="2800" b="1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Instrument access to the properties of interest</a:t>
            </a:r>
            <a:endParaRPr lang="ru-RU" dirty="0" smtClean="0"/>
          </a:p>
          <a:p>
            <a:r>
              <a:rPr lang="en-US" dirty="0" smtClean="0"/>
              <a:t>Browser changes </a:t>
            </a:r>
            <a:r>
              <a:rPr lang="en-US" dirty="0"/>
              <a:t>are, by nature, very</a:t>
            </a:r>
            <a:br>
              <a:rPr lang="en-US" dirty="0"/>
            </a:br>
            <a:r>
              <a:rPr lang="en-US" dirty="0" smtClean="0"/>
              <a:t>local</a:t>
            </a:r>
          </a:p>
          <a:p>
            <a:r>
              <a:rPr lang="en-US" dirty="0" smtClean="0"/>
              <a:t>Our </a:t>
            </a:r>
            <a:r>
              <a:rPr lang="en-US" dirty="0"/>
              <a:t>full prototype involves modifications to a total </a:t>
            </a:r>
            <a:r>
              <a:rPr lang="en-US" dirty="0" smtClean="0"/>
              <a:t>of seven </a:t>
            </a:r>
            <a:r>
              <a:rPr lang="en-US" dirty="0"/>
              <a:t>files in the </a:t>
            </a:r>
            <a:r>
              <a:rPr lang="en-US" dirty="0" err="1"/>
              <a:t>WebKit</a:t>
            </a:r>
            <a:r>
              <a:rPr lang="en-US" dirty="0"/>
              <a:t> implementation of the Chromium</a:t>
            </a:r>
            <a:br>
              <a:rPr lang="en-US" dirty="0"/>
            </a:br>
            <a:r>
              <a:rPr lang="en-US" dirty="0"/>
              <a:t>browser, version 34.0.1768.0 (242762</a:t>
            </a:r>
            <a:r>
              <a:rPr lang="en-US" dirty="0" smtClean="0"/>
              <a:t>)</a:t>
            </a:r>
          </a:p>
          <a:p>
            <a:r>
              <a:rPr lang="en-US" dirty="0"/>
              <a:t>947 </a:t>
            </a:r>
            <a:r>
              <a:rPr lang="en-US" dirty="0" smtClean="0"/>
              <a:t>lines of code added/changed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41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0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Evaluation: dimensions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024128" y="2286000"/>
            <a:ext cx="10313196" cy="402336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Performance impact</a:t>
            </a:r>
          </a:p>
          <a:p>
            <a:endParaRPr lang="en-US" sz="4000" dirty="0" smtClean="0"/>
          </a:p>
          <a:p>
            <a:r>
              <a:rPr lang="en-US" sz="4000" dirty="0" smtClean="0"/>
              <a:t>Effectiveness in breaking existing fingerprinters</a:t>
            </a:r>
          </a:p>
          <a:p>
            <a:endParaRPr lang="en-US" sz="4000" dirty="0" smtClean="0"/>
          </a:p>
          <a:p>
            <a:r>
              <a:rPr lang="en-US" sz="4000" dirty="0" smtClean="0"/>
              <a:t>Minimizing breakage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501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Slowdown? In the noise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08" y="3188616"/>
            <a:ext cx="4745502" cy="1018860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1800" dirty="0" smtClean="0"/>
              <a:t>Executed </a:t>
            </a:r>
            <a:r>
              <a:rPr lang="en-US" sz="1800" dirty="0"/>
              <a:t>each suite five times, clearing the browser’s </a:t>
            </a:r>
            <a:r>
              <a:rPr lang="en-US" sz="1800" dirty="0" smtClean="0"/>
              <a:t>cache in between runs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 smtClean="0"/>
          </a:p>
          <a:p>
            <a:r>
              <a:rPr lang="en-US" sz="1800" dirty="0" smtClean="0"/>
              <a:t>The experiments </a:t>
            </a:r>
            <a:r>
              <a:rPr lang="en-US" sz="1800" dirty="0"/>
              <a:t>were run on a desktop</a:t>
            </a:r>
            <a:br>
              <a:rPr lang="en-US" sz="1800" dirty="0"/>
            </a:br>
            <a:r>
              <a:rPr lang="en-US" sz="1800" dirty="0"/>
              <a:t>machine, running a recent Ubuntu Linux distribution, </a:t>
            </a:r>
            <a:r>
              <a:rPr lang="en-US" sz="1800" dirty="0" smtClean="0"/>
              <a:t>with an </a:t>
            </a:r>
            <a:r>
              <a:rPr lang="en-US" sz="1800" dirty="0"/>
              <a:t>Intel Core i5-3570 CPU @ 3.40 GHz </a:t>
            </a:r>
            <a:r>
              <a:rPr lang="en-US" sz="1800" dirty="0" smtClean="0"/>
              <a:t>processor</a:t>
            </a:r>
            <a:r>
              <a:rPr lang="en-US" sz="1800" dirty="0"/>
              <a:t>, and 8 GB</a:t>
            </a:r>
            <a:br>
              <a:rPr lang="en-US" sz="1800" dirty="0"/>
            </a:br>
            <a:r>
              <a:rPr lang="en-US" sz="1800" dirty="0"/>
              <a:t>of RAM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To </a:t>
            </a:r>
            <a:r>
              <a:rPr lang="en-US" sz="1800" dirty="0" smtClean="0"/>
              <a:t>calculate the </a:t>
            </a:r>
            <a:r>
              <a:rPr lang="en-US" sz="1800" dirty="0"/>
              <a:t>upper bound of </a:t>
            </a:r>
            <a:r>
              <a:rPr lang="en-US" sz="1800" dirty="0" err="1"/>
              <a:t>PriVaricator’s</a:t>
            </a:r>
            <a:r>
              <a:rPr lang="en-US" sz="1800" dirty="0"/>
              <a:t> overhead, we used the </a:t>
            </a:r>
            <a:r>
              <a:rPr lang="en-US" sz="1800" dirty="0" smtClean="0"/>
              <a:t>lying policy </a:t>
            </a:r>
            <a:r>
              <a:rPr lang="en-US" sz="1800" dirty="0"/>
              <a:t>with the most computations (</a:t>
            </a:r>
            <a:r>
              <a:rPr lang="en-US" sz="1800" i="1" dirty="0"/>
              <a:t>± </a:t>
            </a:r>
            <a:r>
              <a:rPr lang="en-US" sz="1800" dirty="0"/>
              <a:t>5% Noise) configured</a:t>
            </a:r>
            <a:br>
              <a:rPr lang="en-US" sz="1800" dirty="0"/>
            </a:br>
            <a:r>
              <a:rPr lang="en-US" sz="1800" dirty="0"/>
              <a:t>with the worst (from a performance point of view) </a:t>
            </a:r>
            <a:r>
              <a:rPr lang="en-US" sz="1800" dirty="0" smtClean="0"/>
              <a:t>parameter settings</a:t>
            </a:r>
            <a:r>
              <a:rPr lang="en-US" sz="1800" dirty="0"/>
              <a:t>, i.e., </a:t>
            </a:r>
            <a:r>
              <a:rPr lang="el-GR" sz="1800" b="1" dirty="0"/>
              <a:t>, </a:t>
            </a:r>
            <a:r>
              <a:rPr lang="el-GR" sz="1800" dirty="0" smtClean="0"/>
              <a:t>θ</a:t>
            </a:r>
            <a:r>
              <a:rPr lang="en-US" sz="1800" b="1" dirty="0" smtClean="0"/>
              <a:t>=0 </a:t>
            </a:r>
            <a:r>
              <a:rPr lang="en-US" sz="1800" dirty="0" smtClean="0"/>
              <a:t>and </a:t>
            </a:r>
            <a:r>
              <a:rPr lang="en-US" sz="1800" i="1" dirty="0"/>
              <a:t>P</a:t>
            </a:r>
            <a:r>
              <a:rPr lang="en-US" sz="1800" dirty="0"/>
              <a:t>(</a:t>
            </a:r>
            <a:r>
              <a:rPr lang="en-US" sz="1800" i="1" dirty="0"/>
              <a:t>lie</a:t>
            </a:r>
            <a:r>
              <a:rPr lang="en-US" sz="1800" dirty="0" smtClean="0"/>
              <a:t>)=100</a:t>
            </a:r>
            <a:r>
              <a:rPr lang="en-US" sz="1800" dirty="0"/>
              <a:t>%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8779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it Effective?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2600" dirty="0" smtClean="0"/>
              <a:t>1) </a:t>
            </a:r>
            <a:r>
              <a:rPr lang="en-US" sz="2600" dirty="0" err="1" smtClean="0"/>
              <a:t>BlueCava</a:t>
            </a:r>
            <a:endParaRPr lang="en-US" dirty="0" smtClean="0"/>
          </a:p>
          <a:p>
            <a:pPr lvl="1"/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bluecava.com/opt-out</a:t>
            </a:r>
            <a:endParaRPr lang="en-US" dirty="0" smtClean="0"/>
          </a:p>
          <a:p>
            <a:pPr lvl="1"/>
            <a:r>
              <a:rPr lang="en-US" dirty="0" smtClean="0"/>
              <a:t>Shows fingerprints such as 18B1-EBFC-A3F0-6D81-6DE8-D8DA-CA56-A22B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r>
              <a:rPr lang="en-US" sz="2600" dirty="0" smtClean="0"/>
              <a:t>2) </a:t>
            </a:r>
            <a:r>
              <a:rPr lang="en-US" sz="2600" dirty="0" err="1" smtClean="0"/>
              <a:t>PetPortal</a:t>
            </a:r>
            <a:endParaRPr lang="en-US" dirty="0" smtClean="0"/>
          </a:p>
          <a:p>
            <a:pPr lvl="1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fingerprint.pet-portal.eu</a:t>
            </a:r>
            <a:endParaRPr lang="en-US" dirty="0" smtClean="0"/>
          </a:p>
          <a:p>
            <a:pPr lvl="1"/>
            <a:r>
              <a:rPr lang="en-US" dirty="0" smtClean="0"/>
              <a:t>Similarly, get a fingerprint</a:t>
            </a:r>
          </a:p>
          <a:p>
            <a:r>
              <a:rPr lang="en-US" sz="2900" dirty="0" smtClean="0"/>
              <a:t>3) </a:t>
            </a:r>
            <a:r>
              <a:rPr lang="en-US" sz="2900" dirty="0" err="1" smtClean="0"/>
              <a:t>Coinbase</a:t>
            </a:r>
            <a:endParaRPr lang="en-US" sz="2400" dirty="0" smtClean="0"/>
          </a:p>
          <a:p>
            <a:pPr lvl="1"/>
            <a:r>
              <a:rPr lang="en-US" sz="2000" dirty="0" smtClean="0"/>
              <a:t>Obtained entirely client-side </a:t>
            </a:r>
          </a:p>
          <a:p>
            <a:pPr lvl="1"/>
            <a:r>
              <a:rPr lang="en-US" sz="2000" dirty="0" smtClean="0"/>
              <a:t>Can be captured</a:t>
            </a:r>
          </a:p>
          <a:p>
            <a:pPr lvl="1"/>
            <a:r>
              <a:rPr lang="en-US" sz="2000" dirty="0" smtClean="0"/>
              <a:t>MD5 applied to it and it’s submitted via a cookie	</a:t>
            </a:r>
          </a:p>
          <a:p>
            <a:r>
              <a:rPr lang="en-US" sz="2900" dirty="0" smtClean="0"/>
              <a:t>4) </a:t>
            </a:r>
            <a:r>
              <a:rPr lang="en-US" sz="2900" dirty="0" err="1" smtClean="0"/>
              <a:t>fingerprintjs</a:t>
            </a:r>
            <a:endParaRPr lang="en-US" sz="2400" dirty="0" smtClean="0"/>
          </a:p>
          <a:p>
            <a:pPr lvl="1"/>
            <a:r>
              <a:rPr lang="en-US" sz="2000" dirty="0" smtClean="0"/>
              <a:t>That’s the code we saw earlier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To explore the space of possible policies in</a:t>
            </a:r>
            <a:br>
              <a:rPr lang="en-US" sz="2000" dirty="0"/>
            </a:br>
            <a:r>
              <a:rPr lang="en-US" sz="2000" dirty="0"/>
              <a:t>detail, we performed an automated experiment where </a:t>
            </a:r>
            <a:r>
              <a:rPr lang="en-US" sz="2000" dirty="0" smtClean="0"/>
              <a:t>we visited </a:t>
            </a:r>
            <a:r>
              <a:rPr lang="en-US" sz="2000" dirty="0"/>
              <a:t>each fingerprinting provider 1,331 times, to </a:t>
            </a:r>
            <a:r>
              <a:rPr lang="en-US" sz="2000" dirty="0" smtClean="0"/>
              <a:t>account for 11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 </a:t>
            </a:r>
            <a:r>
              <a:rPr lang="en-US" sz="2000" dirty="0"/>
              <a:t>parameter combinations, where each parameter </a:t>
            </a:r>
            <a:r>
              <a:rPr lang="en-US" sz="2000" dirty="0" smtClean="0"/>
              <a:t>of our </a:t>
            </a:r>
            <a:r>
              <a:rPr lang="en-US" sz="2000" dirty="0"/>
              <a:t>randomized policy </a:t>
            </a:r>
            <a:endParaRPr lang="en-US" sz="2000" dirty="0" smtClean="0"/>
          </a:p>
          <a:p>
            <a:pPr lvl="1"/>
            <a:r>
              <a:rPr lang="en-US" sz="2000" dirty="0" smtClean="0"/>
              <a:t>lying threshold</a:t>
            </a:r>
          </a:p>
          <a:p>
            <a:pPr lvl="1"/>
            <a:r>
              <a:rPr lang="en-US" sz="2000" dirty="0" smtClean="0"/>
              <a:t>lying </a:t>
            </a:r>
            <a:r>
              <a:rPr lang="en-US" sz="2000" dirty="0"/>
              <a:t>probability</a:t>
            </a:r>
            <a:r>
              <a:rPr lang="en-US" sz="2000" dirty="0" smtClean="0"/>
              <a:t>, and </a:t>
            </a:r>
          </a:p>
          <a:p>
            <a:pPr lvl="1"/>
            <a:r>
              <a:rPr lang="en-US" sz="2000" dirty="0" smtClean="0"/>
              <a:t>plugin-hiding probability</a:t>
            </a:r>
          </a:p>
          <a:p>
            <a:r>
              <a:rPr lang="en-US" sz="2000" dirty="0" smtClean="0"/>
              <a:t>ranged </a:t>
            </a:r>
            <a:r>
              <a:rPr lang="en-US" sz="2000" dirty="0"/>
              <a:t>from 0 to 100 in increments of </a:t>
            </a:r>
            <a:r>
              <a:rPr lang="en-US" sz="2000" dirty="0" smtClean="0"/>
              <a:t>10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7602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 of PriVaricator</a:t>
            </a:r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11" y="1805452"/>
            <a:ext cx="4946697" cy="5052548"/>
          </a:xfrm>
        </p:spPr>
      </p:pic>
      <p:pic>
        <p:nvPicPr>
          <p:cNvPr id="7" name="Content Placeholder 6" descr="Screen Clipping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"/>
          <a:stretch/>
        </p:blipFill>
        <p:spPr>
          <a:xfrm>
            <a:off x="6779941" y="1707013"/>
            <a:ext cx="4772249" cy="4936250"/>
          </a:xfrm>
        </p:spPr>
      </p:pic>
      <p:sp>
        <p:nvSpPr>
          <p:cNvPr id="6" name="TextBox 5"/>
          <p:cNvSpPr txBox="1"/>
          <p:nvPr/>
        </p:nvSpPr>
        <p:spPr>
          <a:xfrm>
            <a:off x="4215161" y="4297680"/>
            <a:ext cx="1096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70C0"/>
                </a:solidFill>
              </a:rPr>
              <a:t>BlueCava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62224" y="1337681"/>
            <a:ext cx="139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fingerprint.js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3419709" y="2176715"/>
            <a:ext cx="2323170" cy="669074"/>
          </a:xfrm>
          <a:prstGeom prst="wedgeRoundRectCallout">
            <a:avLst>
              <a:gd name="adj1" fmla="val -88984"/>
              <a:gd name="adj2" fmla="val 215834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96.32% of all fingerprints are unique</a:t>
            </a:r>
            <a:endParaRPr lang="en-US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4062762" y="3724503"/>
            <a:ext cx="3360233" cy="2196796"/>
          </a:xfrm>
          <a:prstGeom prst="wedgeRoundRectCallout">
            <a:avLst>
              <a:gd name="adj1" fmla="val 138671"/>
              <a:gd name="adj2" fmla="val -32193"/>
              <a:gd name="adj3" fmla="val 16667"/>
            </a:avLst>
          </a:prstGeom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 nearly all intermediate points (78.36% of the total set</a:t>
            </a:r>
            <a:br>
              <a:rPr lang="en-US" dirty="0"/>
            </a:br>
            <a:r>
              <a:rPr lang="en-US" dirty="0"/>
              <a:t>of collected fingerprints), randomness works in our favor </a:t>
            </a:r>
            <a:r>
              <a:rPr lang="en-US" dirty="0" smtClean="0"/>
              <a:t>by returning </a:t>
            </a:r>
            <a:r>
              <a:rPr lang="en-US" b="1" dirty="0"/>
              <a:t>different sets of plugins</a:t>
            </a:r>
            <a:r>
              <a:rPr lang="en-US" dirty="0"/>
              <a:t>, which, in turn, result in</a:t>
            </a:r>
            <a:br>
              <a:rPr lang="en-US" dirty="0"/>
            </a:br>
            <a:r>
              <a:rPr lang="en-US" dirty="0"/>
              <a:t>different </a:t>
            </a:r>
            <a:r>
              <a:rPr lang="en-US" dirty="0" smtClean="0"/>
              <a:t>fingerprints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54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PriVaricator stopping Blue Cava Fingerprinting</a:t>
            </a:r>
            <a:endParaRPr lang="en-US" sz="4400" dirty="0"/>
          </a:p>
        </p:txBody>
      </p:sp>
      <p:pic>
        <p:nvPicPr>
          <p:cNvPr id="4" name="Bluecava fingerprinting PriVaricator Chromium browser-H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4128" y="2240949"/>
            <a:ext cx="8008360" cy="4479732"/>
          </a:xfrm>
        </p:spPr>
      </p:pic>
    </p:spTree>
    <p:extLst>
      <p:ext uri="{BB962C8B-B14F-4D97-AF65-F5344CB8AC3E}">
        <p14:creationId xmlns:p14="http://schemas.microsoft.com/office/powerpoint/2010/main" val="205220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123" y="51635"/>
            <a:ext cx="6100737" cy="6806366"/>
          </a:xfrm>
        </p:spPr>
      </p:pic>
      <p:sp>
        <p:nvSpPr>
          <p:cNvPr id="8" name="Rounded Rectangular Callout 7"/>
          <p:cNvSpPr/>
          <p:nvPr/>
        </p:nvSpPr>
        <p:spPr>
          <a:xfrm>
            <a:off x="706075" y="2084832"/>
            <a:ext cx="2765995" cy="2632941"/>
          </a:xfrm>
          <a:prstGeom prst="wedgeRoundRectCallout">
            <a:avLst>
              <a:gd name="adj1" fmla="val 129935"/>
              <a:gd name="adj2" fmla="val 12793"/>
              <a:gd name="adj3" fmla="val 16667"/>
            </a:avLst>
          </a:prstGeom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To </a:t>
            </a:r>
            <a:r>
              <a:rPr lang="en-US" sz="2000" dirty="0"/>
              <a:t>make the </a:t>
            </a:r>
            <a:r>
              <a:rPr lang="en-US" sz="2000" dirty="0" smtClean="0"/>
              <a:t>results more </a:t>
            </a:r>
            <a:r>
              <a:rPr lang="en-US" sz="2000" dirty="0"/>
              <a:t>readable, we show all the configurations that </a:t>
            </a:r>
            <a:r>
              <a:rPr lang="en-US" sz="2000" dirty="0" smtClean="0"/>
              <a:t>resulted in </a:t>
            </a:r>
            <a:r>
              <a:rPr lang="en-US" sz="2000" i="1" dirty="0"/>
              <a:t>unique fingerprints</a:t>
            </a:r>
            <a:r>
              <a:rPr lang="en-US" sz="2000" dirty="0"/>
              <a:t>, instead </a:t>
            </a:r>
            <a:r>
              <a:rPr lang="en-US" sz="2000" dirty="0" smtClean="0"/>
              <a:t>of showing </a:t>
            </a:r>
            <a:r>
              <a:rPr lang="en-US" sz="2000" dirty="0"/>
              <a:t>clusters of </a:t>
            </a:r>
            <a:r>
              <a:rPr lang="en-US" sz="2000" dirty="0" smtClean="0"/>
              <a:t>same fingerprints</a:t>
            </a:r>
            <a:r>
              <a:rPr lang="en-US" sz="2000" dirty="0"/>
              <a:t>. 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1335553" y="3951587"/>
            <a:ext cx="2765995" cy="2632941"/>
          </a:xfrm>
          <a:prstGeom prst="wedgeRoundRectCallout">
            <a:avLst>
              <a:gd name="adj1" fmla="val 139517"/>
              <a:gd name="adj2" fmla="val -40056"/>
              <a:gd name="adj3" fmla="val 16667"/>
            </a:avLst>
          </a:prstGeom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It is evident that  </a:t>
            </a:r>
            <a:r>
              <a:rPr lang="en-US" sz="2400" dirty="0" err="1"/>
              <a:t>PetPortal</a:t>
            </a:r>
            <a:r>
              <a:rPr lang="en-US" sz="2400" dirty="0"/>
              <a:t> succeeds more in tracking us than </a:t>
            </a:r>
            <a:r>
              <a:rPr lang="en-US" sz="2400" dirty="0" err="1"/>
              <a:t>BlueCava</a:t>
            </a:r>
            <a:r>
              <a:rPr lang="en-US" sz="2400" dirty="0"/>
              <a:t>, </a:t>
            </a:r>
            <a:r>
              <a:rPr lang="en-US" sz="2400" dirty="0" err="1"/>
              <a:t>Coinbase</a:t>
            </a:r>
            <a:r>
              <a:rPr lang="en-US" sz="2400" dirty="0"/>
              <a:t>, and </a:t>
            </a:r>
            <a:r>
              <a:rPr lang="en-US" sz="2400" dirty="0" err="1"/>
              <a:t>fingerprintjs</a:t>
            </a:r>
            <a:endParaRPr lang="en-US" sz="2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PetPortal</a:t>
            </a:r>
            <a:r>
              <a:rPr lang="en-US" dirty="0" smtClean="0"/>
              <a:t>: most robust</a:t>
            </a:r>
            <a:endParaRPr lang="en-US" dirty="0"/>
          </a:p>
        </p:txBody>
      </p:sp>
      <p:sp>
        <p:nvSpPr>
          <p:cNvPr id="12" name="Rounded Rectangular Callout 11"/>
          <p:cNvSpPr/>
          <p:nvPr/>
        </p:nvSpPr>
        <p:spPr>
          <a:xfrm>
            <a:off x="858475" y="2237232"/>
            <a:ext cx="2765995" cy="2632941"/>
          </a:xfrm>
          <a:prstGeom prst="wedgeRoundRectCallout">
            <a:avLst>
              <a:gd name="adj1" fmla="val 129935"/>
              <a:gd name="adj2" fmla="val 12793"/>
              <a:gd name="adj3" fmla="val 16667"/>
            </a:avLst>
          </a:prstGeom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Get </a:t>
            </a:r>
            <a:r>
              <a:rPr lang="en-US" sz="2400" dirty="0">
                <a:solidFill>
                  <a:srgbClr val="000000"/>
                </a:solidFill>
              </a:rPr>
              <a:t>unique fingerprints </a:t>
            </a:r>
            <a:r>
              <a:rPr lang="en-US" sz="2400" dirty="0" smtClean="0">
                <a:solidFill>
                  <a:srgbClr val="000000"/>
                </a:solidFill>
              </a:rPr>
              <a:t>for </a:t>
            </a:r>
            <a:r>
              <a:rPr lang="en-US" sz="2400" dirty="0">
                <a:solidFill>
                  <a:srgbClr val="000000"/>
                </a:solidFill>
              </a:rPr>
              <a:t>“only” 37.83% of the 1,331 parameter </a:t>
            </a:r>
            <a:r>
              <a:rPr lang="en-US" sz="2400" dirty="0" smtClean="0">
                <a:solidFill>
                  <a:srgbClr val="000000"/>
                </a:solidFill>
              </a:rPr>
              <a:t>combinations</a:t>
            </a:r>
            <a:endParaRPr lang="en-US" sz="240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8931965" y="585216"/>
            <a:ext cx="2953810" cy="2450213"/>
          </a:xfrm>
          <a:prstGeom prst="wedgeRoundRectCallout">
            <a:avLst>
              <a:gd name="adj1" fmla="val -63823"/>
              <a:gd name="adj2" fmla="val 128464"/>
              <a:gd name="adj3" fmla="val 16667"/>
            </a:avLst>
          </a:prstGeom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Range of lying probability of 10-60% is most effective. After 60% it thinks all fonts are present.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8554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breakage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When PriVaricator </a:t>
            </a:r>
            <a:r>
              <a:rPr lang="en-US" sz="2400" dirty="0"/>
              <a:t>lies about these </a:t>
            </a:r>
            <a:r>
              <a:rPr lang="en-US" sz="2400" dirty="0" smtClean="0"/>
              <a:t>values like </a:t>
            </a:r>
            <a:r>
              <a:rPr lang="en-US" sz="2400" b="1" dirty="0" err="1" smtClean="0"/>
              <a:t>offsetWidth</a:t>
            </a:r>
            <a:r>
              <a:rPr lang="en-US" sz="2400" dirty="0" smtClean="0"/>
              <a:t> and </a:t>
            </a:r>
            <a:r>
              <a:rPr lang="en-US" sz="2400" b="1" dirty="0" err="1" smtClean="0"/>
              <a:t>offsetHeight</a:t>
            </a:r>
            <a:r>
              <a:rPr lang="en-US" sz="2400" dirty="0" smtClean="0"/>
              <a:t>, </a:t>
            </a:r>
            <a:r>
              <a:rPr lang="en-US" sz="2400" dirty="0"/>
              <a:t>it creates a potential </a:t>
            </a:r>
            <a:r>
              <a:rPr lang="en-US" sz="2400" dirty="0" smtClean="0"/>
              <a:t>for </a:t>
            </a:r>
            <a:r>
              <a:rPr lang="en-US" sz="2400" b="1" dirty="0" smtClean="0"/>
              <a:t>visual breakage</a:t>
            </a:r>
          </a:p>
          <a:p>
            <a:r>
              <a:rPr lang="en-US" sz="2400" dirty="0" smtClean="0"/>
              <a:t>For </a:t>
            </a:r>
            <a:r>
              <a:rPr lang="en-US" sz="2400" dirty="0"/>
              <a:t>example, by reporting that an </a:t>
            </a:r>
            <a:r>
              <a:rPr lang="en-US" sz="2400" dirty="0" smtClean="0"/>
              <a:t>element is </a:t>
            </a:r>
            <a:r>
              <a:rPr lang="en-US" sz="2400" dirty="0"/>
              <a:t>smaller than it actually is, PriVaricator could cause the </a:t>
            </a:r>
            <a:r>
              <a:rPr lang="en-US" sz="2400" dirty="0" smtClean="0"/>
              <a:t>page to </a:t>
            </a:r>
            <a:r>
              <a:rPr lang="en-US" sz="2400" dirty="0"/>
              <a:t>place it in a smaller container, hiding part of its </a:t>
            </a:r>
            <a:r>
              <a:rPr lang="en-US" sz="2400" dirty="0" smtClean="0"/>
              <a:t>content from </a:t>
            </a:r>
            <a:r>
              <a:rPr lang="en-US" sz="2400" dirty="0"/>
              <a:t>the user. </a:t>
            </a:r>
            <a:endParaRPr lang="en-US" sz="24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19" y="2286000"/>
            <a:ext cx="5844871" cy="4023360"/>
          </a:xfrm>
        </p:spPr>
        <p:txBody>
          <a:bodyPr>
            <a:noAutofit/>
          </a:bodyPr>
          <a:lstStyle/>
          <a:p>
            <a:r>
              <a:rPr lang="en-US" sz="2400" dirty="0"/>
              <a:t>Numerically, we define </a:t>
            </a:r>
            <a:r>
              <a:rPr lang="en-US" sz="2400" i="1" dirty="0"/>
              <a:t>breakage </a:t>
            </a:r>
            <a:r>
              <a:rPr lang="en-US" sz="2400" dirty="0"/>
              <a:t>as the fraction of pixels that are different when a site is loaded with a vanilla browser (PriVaricator turned off) and with PriVaricator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We instrumented Chromium to visit the main pages of the top 1,000 Alexa sites, for 48 different combinations of lying probability and lying threshold; these were the parameter combinations that resulted in unique fingerprints for </a:t>
            </a:r>
            <a:r>
              <a:rPr lang="en-US" sz="2400" dirty="0" err="1" smtClean="0"/>
              <a:t>PetPortal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6715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Breakage by counting pixels</a:t>
            </a:r>
            <a:endParaRPr lang="en-US" dirty="0"/>
          </a:p>
        </p:txBody>
      </p:sp>
      <p:pic>
        <p:nvPicPr>
          <p:cNvPr id="7" name="Content Placeholder 6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51" y="4060010"/>
            <a:ext cx="11240096" cy="2887198"/>
          </a:xfr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78781" y="1833764"/>
            <a:ext cx="11764204" cy="1895707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Need to separate breakage caused by PriVaricator from naturally dynamic web pages</a:t>
            </a:r>
          </a:p>
          <a:p>
            <a:r>
              <a:rPr lang="en-US" sz="2000" dirty="0" smtClean="0"/>
              <a:t>Collected a new vanilla-browser screenshot every ten visits of a page, resulting in a total of five extra screenshots</a:t>
            </a:r>
          </a:p>
          <a:p>
            <a:r>
              <a:rPr lang="en-US" sz="2000" dirty="0" smtClean="0"/>
              <a:t>We computed a visual mask of differences appearing on them, and used it when comparing a screenshot captured using a specific policy parameter combination, to the vanilla one</a:t>
            </a:r>
          </a:p>
          <a:p>
            <a:r>
              <a:rPr lang="en-US" sz="2000" dirty="0" smtClean="0"/>
              <a:t>This mask can be applied to all PriVaricator screenshots to exclude the naturally varying parts of a page from subsequent breakage comparisons.</a:t>
            </a:r>
            <a:endParaRPr lang="en-US" sz="2000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9056649" y="3506448"/>
            <a:ext cx="2323170" cy="669074"/>
          </a:xfrm>
          <a:prstGeom prst="wedgeRoundRectCallout">
            <a:avLst>
              <a:gd name="adj1" fmla="val 20936"/>
              <a:gd name="adj2" fmla="val 245834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Mask: unchanging page elements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9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Cookie-based Tracking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2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Examining breakage results</a:t>
            </a:r>
            <a:endParaRPr lang="en-US" dirty="0"/>
          </a:p>
        </p:txBody>
      </p:sp>
      <p:pic>
        <p:nvPicPr>
          <p:cNvPr id="7" name="Content Placeholder 6" descr="Screen Clippi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84"/>
          <a:stretch/>
        </p:blipFill>
        <p:spPr>
          <a:xfrm>
            <a:off x="844215" y="2286000"/>
            <a:ext cx="4367363" cy="1391673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884164" y="1851102"/>
            <a:ext cx="5607948" cy="4023360"/>
          </a:xfrm>
        </p:spPr>
        <p:txBody>
          <a:bodyPr>
            <a:noAutofit/>
          </a:bodyPr>
          <a:lstStyle/>
          <a:p>
            <a:r>
              <a:rPr lang="en-US" sz="1800" dirty="0"/>
              <a:t>Manually reviewed the </a:t>
            </a:r>
            <a:r>
              <a:rPr lang="en-US" sz="1800" dirty="0" smtClean="0"/>
              <a:t>100 screenshots </a:t>
            </a:r>
            <a:r>
              <a:rPr lang="en-US" sz="1800" dirty="0"/>
              <a:t>with the largest breakage. </a:t>
            </a:r>
            <a:r>
              <a:rPr lang="en-US" sz="1800" dirty="0" smtClean="0"/>
              <a:t>In only </a:t>
            </a:r>
            <a:r>
              <a:rPr lang="en-US" sz="1800" dirty="0"/>
              <a:t>8 cases, the differences could be attributed to PriVaricator. </a:t>
            </a:r>
            <a:endParaRPr lang="en-US" sz="1800" dirty="0" smtClean="0"/>
          </a:p>
          <a:p>
            <a:r>
              <a:rPr lang="en-US" sz="1800" dirty="0" smtClean="0"/>
              <a:t>In many </a:t>
            </a:r>
            <a:r>
              <a:rPr lang="en-US" sz="1800" dirty="0"/>
              <a:t>cases, the sites would show an “in-page” pop-up asking the user to participate in a survey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Next to surveys, the </a:t>
            </a:r>
            <a:r>
              <a:rPr lang="en-US" sz="1800" dirty="0" smtClean="0"/>
              <a:t>reported </a:t>
            </a:r>
            <a:r>
              <a:rPr lang="en-US" sz="1800" dirty="0"/>
              <a:t>breakage was due to missing or not-fully loaded ads, error-pages and image carousels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In one case, PriVaricator had caused a slight stretch of a</a:t>
            </a:r>
            <a:br>
              <a:rPr lang="en-US" sz="1800" dirty="0"/>
            </a:br>
            <a:r>
              <a:rPr lang="en-US" sz="1800" dirty="0"/>
              <a:t>site’s background image. While this led to a </a:t>
            </a:r>
            <a:r>
              <a:rPr lang="en-US" sz="1800" dirty="0" smtClean="0"/>
              <a:t>large computed </a:t>
            </a:r>
            <a:r>
              <a:rPr lang="en-US" sz="1800" dirty="0"/>
              <a:t>breakage, users would not notice the change if </a:t>
            </a:r>
            <a:r>
              <a:rPr lang="en-US" sz="1800" dirty="0" smtClean="0"/>
              <a:t>they could </a:t>
            </a:r>
            <a:r>
              <a:rPr lang="en-US" sz="1800" dirty="0"/>
              <a:t>not compare the page with the original </a:t>
            </a:r>
            <a:r>
              <a:rPr lang="en-US" sz="1800" dirty="0" smtClean="0"/>
              <a:t>non-stretched version.</a:t>
            </a:r>
          </a:p>
          <a:p>
            <a:r>
              <a:rPr lang="en-US" sz="1800" dirty="0" smtClean="0"/>
              <a:t>We likely </a:t>
            </a:r>
            <a:r>
              <a:rPr lang="en-US" sz="1800" dirty="0"/>
              <a:t>overestimated </a:t>
            </a:r>
            <a:r>
              <a:rPr lang="en-US" sz="1800" dirty="0" smtClean="0"/>
              <a:t>the breakage </a:t>
            </a:r>
            <a:r>
              <a:rPr lang="en-US" sz="1800" dirty="0"/>
              <a:t>since most of the pages with the highest </a:t>
            </a:r>
            <a:r>
              <a:rPr lang="en-US" sz="1800" dirty="0" smtClean="0"/>
              <a:t>reported breakage </a:t>
            </a:r>
            <a:r>
              <a:rPr lang="en-US" sz="1800" dirty="0"/>
              <a:t>turned out to be false </a:t>
            </a:r>
            <a:r>
              <a:rPr lang="en-US" sz="1800" dirty="0" smtClean="0"/>
              <a:t>positives.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844215" y="4752647"/>
            <a:ext cx="4575958" cy="1425130"/>
          </a:xfrm>
          <a:prstGeom prst="wedgeRoundRectCallout">
            <a:avLst>
              <a:gd name="adj1" fmla="val 391"/>
              <a:gd name="adj2" fmla="val -79776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Overall, the results of our breakage </a:t>
            </a:r>
            <a:r>
              <a:rPr lang="en-US" dirty="0" smtClean="0"/>
              <a:t>experiments </a:t>
            </a:r>
            <a:r>
              <a:rPr lang="en-US" dirty="0"/>
              <a:t>show that the negative effect that PriVaricator has on </a:t>
            </a:r>
            <a:r>
              <a:rPr lang="en-US" dirty="0" smtClean="0"/>
              <a:t>a user’s </a:t>
            </a:r>
            <a:r>
              <a:rPr lang="en-US" dirty="0"/>
              <a:t>browsing experience is negligible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04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Transparency</a:t>
            </a:r>
            <a:endParaRPr lang="en-US" sz="32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We do not claim to preserve transparency in PriVaricator; indeed, this is a tough property </a:t>
            </a:r>
            <a:r>
              <a:rPr lang="en-US" sz="1800" dirty="0" smtClean="0"/>
              <a:t>to maintain </a:t>
            </a:r>
            <a:r>
              <a:rPr lang="en-US" sz="1800" dirty="0"/>
              <a:t>for just about any runtime protection mechanism</a:t>
            </a:r>
            <a:br>
              <a:rPr lang="en-US" sz="1800" dirty="0"/>
            </a:br>
            <a:endParaRPr lang="en-US" sz="1800" dirty="0" smtClean="0"/>
          </a:p>
          <a:p>
            <a:r>
              <a:rPr lang="en-US" sz="1800" dirty="0" smtClean="0"/>
              <a:t>A </a:t>
            </a:r>
            <a:r>
              <a:rPr lang="en-US" sz="1800" dirty="0"/>
              <a:t>motivated fingerprinter could test for the presence of unexpected randomness, </a:t>
            </a:r>
            <a:r>
              <a:rPr lang="en-US" sz="1800" i="1" dirty="0"/>
              <a:t>e.g.</a:t>
            </a:r>
            <a:r>
              <a:rPr lang="en-US" sz="1800" dirty="0"/>
              <a:t>, by </a:t>
            </a:r>
            <a:r>
              <a:rPr lang="en-US" sz="1800" dirty="0" smtClean="0"/>
              <a:t>inquiring </a:t>
            </a:r>
            <a:r>
              <a:rPr lang="en-US" sz="1800" dirty="0"/>
              <a:t>about the </a:t>
            </a:r>
            <a:r>
              <a:rPr lang="en-US" sz="1800" dirty="0" smtClean="0"/>
              <a:t>dimensions of </a:t>
            </a:r>
            <a:r>
              <a:rPr lang="en-US" sz="1800" dirty="0"/>
              <a:t>an element 100 </a:t>
            </a:r>
            <a:r>
              <a:rPr lang="en-US" sz="1800" dirty="0" smtClean="0"/>
              <a:t>times</a:t>
            </a:r>
            <a:endParaRPr lang="en-US" sz="1800" dirty="0"/>
          </a:p>
          <a:p>
            <a:r>
              <a:rPr lang="en-US" sz="1800" dirty="0" smtClean="0"/>
              <a:t>A </a:t>
            </a:r>
            <a:r>
              <a:rPr lang="en-US" sz="1800" dirty="0"/>
              <a:t>statistical attack may collect multiple</a:t>
            </a:r>
            <a:br>
              <a:rPr lang="en-US" sz="1800" dirty="0"/>
            </a:br>
            <a:r>
              <a:rPr lang="en-US" sz="1800" dirty="0"/>
              <a:t>readings and average them over a large number of samples</a:t>
            </a:r>
            <a:r>
              <a:rPr lang="en-US" sz="1800" dirty="0" smtClean="0"/>
              <a:t>, in </a:t>
            </a:r>
            <a:r>
              <a:rPr lang="en-US" sz="1800" dirty="0"/>
              <a:t>an effort to approximate the real </a:t>
            </a:r>
            <a:r>
              <a:rPr lang="en-US" sz="1800" dirty="0" smtClean="0"/>
              <a:t>measurement</a:t>
            </a:r>
            <a:endParaRPr lang="en-US" sz="1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Lie cache</a:t>
            </a:r>
            <a:endParaRPr lang="en-US" sz="3200" b="1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Setting </a:t>
            </a:r>
            <a:r>
              <a:rPr lang="en-US" sz="2000" dirty="0"/>
              <a:t>up a “lie cache”, a mechanism where the </a:t>
            </a:r>
            <a:r>
              <a:rPr lang="en-US" sz="2000" dirty="0" smtClean="0"/>
              <a:t>browser would </a:t>
            </a:r>
            <a:r>
              <a:rPr lang="en-US" sz="2000" dirty="0"/>
              <a:t>report the </a:t>
            </a:r>
            <a:r>
              <a:rPr lang="en-US" sz="2000" i="1" dirty="0"/>
              <a:t>same </a:t>
            </a:r>
            <a:r>
              <a:rPr lang="en-US" sz="2000" dirty="0"/>
              <a:t>false value for multiple inquires </a:t>
            </a:r>
            <a:r>
              <a:rPr lang="en-US" sz="2000" dirty="0" smtClean="0"/>
              <a:t>about the </a:t>
            </a:r>
            <a:r>
              <a:rPr lang="en-US" sz="2000" dirty="0"/>
              <a:t>same, unmodified </a:t>
            </a:r>
            <a:r>
              <a:rPr lang="en-US" sz="2000" dirty="0" smtClean="0"/>
              <a:t>element</a:t>
            </a:r>
          </a:p>
          <a:p>
            <a:r>
              <a:rPr lang="en-US" sz="2000" dirty="0"/>
              <a:t>To break linkability, the </a:t>
            </a:r>
            <a:r>
              <a:rPr lang="en-US" sz="2000" dirty="0" smtClean="0"/>
              <a:t>lie cache </a:t>
            </a:r>
            <a:r>
              <a:rPr lang="en-US" sz="2000" dirty="0"/>
              <a:t>should be reset at the beginning of every new </a:t>
            </a:r>
            <a:r>
              <a:rPr lang="en-US" sz="2000" dirty="0" smtClean="0"/>
              <a:t>private mode </a:t>
            </a:r>
            <a:r>
              <a:rPr lang="en-US" sz="2000" dirty="0"/>
              <a:t>session, </a:t>
            </a:r>
            <a:r>
              <a:rPr lang="en-US" sz="2000" i="1" dirty="0"/>
              <a:t>i.e.</a:t>
            </a:r>
            <a:r>
              <a:rPr lang="en-US" sz="2000" dirty="0"/>
              <a:t>, when a user is opening a private mode </a:t>
            </a:r>
            <a:r>
              <a:rPr lang="en-US" sz="2000" dirty="0" smtClean="0"/>
              <a:t>tab or </a:t>
            </a:r>
            <a:r>
              <a:rPr lang="en-US" sz="2000" dirty="0"/>
              <a:t>window of her browser. </a:t>
            </a:r>
            <a:endParaRPr lang="en-US" sz="2000" dirty="0" smtClean="0"/>
          </a:p>
          <a:p>
            <a:r>
              <a:rPr lang="en-US" sz="2000" dirty="0" smtClean="0"/>
              <a:t>This </a:t>
            </a:r>
            <a:r>
              <a:rPr lang="en-US" sz="2000" dirty="0"/>
              <a:t>would enhance the transparency at the cost of linkability within the same private</a:t>
            </a:r>
            <a:br>
              <a:rPr lang="en-US" sz="2000" dirty="0"/>
            </a:br>
            <a:r>
              <a:rPr lang="en-US" sz="2000" dirty="0"/>
              <a:t>mode session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1125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800" b="1" dirty="0"/>
              <a:t>Future fingerprinting </a:t>
            </a:r>
            <a:r>
              <a:rPr lang="en-US" sz="2800" b="1" dirty="0" smtClean="0"/>
              <a:t>vectors</a:t>
            </a:r>
            <a:endParaRPr lang="en-US" sz="28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Just like with most defense mechanisms, more sophisticated attacks often are developed in response to them.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Note, however, that as long as either plugins or fonts are included as part of a user’s fingerprint and relied upon to provide meaningful information </a:t>
            </a:r>
            <a:r>
              <a:rPr lang="en-US" sz="1800" dirty="0" smtClean="0"/>
              <a:t>to the </a:t>
            </a:r>
            <a:r>
              <a:rPr lang="en-US" sz="1800" dirty="0"/>
              <a:t>fingerprinting party, the current version of PriVaricator </a:t>
            </a:r>
            <a:r>
              <a:rPr lang="en-US" sz="1800" dirty="0" smtClean="0"/>
              <a:t>is likely </a:t>
            </a:r>
            <a:r>
              <a:rPr lang="en-US" sz="1800" dirty="0"/>
              <a:t>to provide adequate randomization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Updating policies</a:t>
            </a:r>
            <a:endParaRPr lang="en-US" sz="3200" b="1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990887" y="2967788"/>
            <a:ext cx="5706741" cy="3341572"/>
          </a:xfrm>
        </p:spPr>
        <p:txBody>
          <a:bodyPr>
            <a:noAutofit/>
          </a:bodyPr>
          <a:lstStyle/>
          <a:p>
            <a:r>
              <a:rPr lang="en-US" sz="2000" dirty="0"/>
              <a:t>Fluid browser updates enable changing </a:t>
            </a:r>
            <a:r>
              <a:rPr lang="en-US" sz="2000" dirty="0" smtClean="0"/>
              <a:t>PriVaricator</a:t>
            </a:r>
            <a:r>
              <a:rPr lang="en-US" sz="2000" dirty="0"/>
              <a:t> </a:t>
            </a:r>
            <a:r>
              <a:rPr lang="en-US" sz="2000" dirty="0" smtClean="0"/>
              <a:t>policies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Note that similar updates are shipped to</a:t>
            </a:r>
            <a:br>
              <a:rPr lang="en-US" sz="2000" dirty="0"/>
            </a:br>
            <a:r>
              <a:rPr lang="en-US" sz="2000" dirty="0"/>
              <a:t>other browser-hosted security mechanisms such as XSS filters, malware filters, and tracking protection lists (TPLs)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Extensions such as ad </a:t>
            </a:r>
            <a:r>
              <a:rPr lang="en-US" sz="2000" dirty="0" smtClean="0"/>
              <a:t>blockers also </a:t>
            </a:r>
            <a:r>
              <a:rPr lang="en-US" sz="2000" dirty="0"/>
              <a:t>update their blacklists on a regular basis. As such, we feel that PriVaricator provides an </a:t>
            </a:r>
            <a:r>
              <a:rPr lang="en-US" sz="2000" dirty="0" smtClean="0"/>
              <a:t>extensible </a:t>
            </a:r>
            <a:r>
              <a:rPr lang="en-US" sz="2000" dirty="0"/>
              <a:t>platform for stateless </a:t>
            </a:r>
            <a:r>
              <a:rPr lang="en-US" sz="2000" dirty="0" smtClean="0"/>
              <a:t>fingerprinting </a:t>
            </a:r>
            <a:r>
              <a:rPr lang="en-US" sz="2000" dirty="0"/>
              <a:t>defenses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3957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01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024128" y="2286000"/>
            <a:ext cx="10733326" cy="402336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PriVaricator: an addition to the browser private mode</a:t>
            </a:r>
          </a:p>
          <a:p>
            <a:r>
              <a:rPr lang="en-US" sz="3200" dirty="0" smtClean="0"/>
              <a:t>Designed to combat stateless tracking or fingerprinting</a:t>
            </a:r>
          </a:p>
          <a:p>
            <a:r>
              <a:rPr lang="en-US" sz="3200" dirty="0" smtClean="0"/>
              <a:t>Negligible performance overhead</a:t>
            </a:r>
          </a:p>
          <a:p>
            <a:r>
              <a:rPr lang="en-US" sz="3200" dirty="0" smtClean="0"/>
              <a:t>Effective for a range of policy parameter values</a:t>
            </a:r>
          </a:p>
          <a:p>
            <a:r>
              <a:rPr lang="en-US" sz="3200" dirty="0" smtClean="0"/>
              <a:t>Breaks quite little (only a handful of sites) in our evaluation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0110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Cookies and Privacy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9952" y="2475571"/>
            <a:ext cx="2614334" cy="402336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 key topic in Web application privacy in the last several years</a:t>
            </a:r>
          </a:p>
          <a:p>
            <a:r>
              <a:rPr lang="en-US" sz="2800" dirty="0" smtClean="0"/>
              <a:t>The majority of focus is on </a:t>
            </a:r>
            <a:r>
              <a:rPr lang="en-US" sz="2800" b="1" dirty="0" smtClean="0"/>
              <a:t>cookie-based tracking</a:t>
            </a:r>
          </a:p>
          <a:p>
            <a:endParaRPr lang="en-US" sz="2800" dirty="0" smtClean="0"/>
          </a:p>
        </p:txBody>
      </p:sp>
      <p:pic>
        <p:nvPicPr>
          <p:cNvPr id="3074" name="Picture 2" descr="http://www.web-books.com/eLibrary/Books/B0/B66/IMG/fwk-collins-fig15_0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7" y="2564780"/>
            <a:ext cx="7457590" cy="368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12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Lots and lots of advertising companies</a:t>
            </a:r>
            <a:endParaRPr lang="en-US" dirty="0"/>
          </a:p>
        </p:txBody>
      </p:sp>
      <p:pic>
        <p:nvPicPr>
          <p:cNvPr id="8194" name="Picture 2" descr="http://mediamemo.allthingsd.com/files/2010/09/LUMA-display-ad-map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128" y="1962169"/>
            <a:ext cx="6362937" cy="477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680223" y="2520176"/>
            <a:ext cx="1282392" cy="3085172"/>
            <a:chOff x="680223" y="2520176"/>
            <a:chExt cx="1282392" cy="3085172"/>
          </a:xfrm>
        </p:grpSpPr>
        <p:sp>
          <p:nvSpPr>
            <p:cNvPr id="4" name="Rounded Rectangle 3"/>
            <p:cNvSpPr/>
            <p:nvPr/>
          </p:nvSpPr>
          <p:spPr>
            <a:xfrm>
              <a:off x="680224" y="2520176"/>
              <a:ext cx="1282391" cy="41259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a.com</a:t>
              </a:r>
              <a:endParaRPr lang="en-US" dirty="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680224" y="3161818"/>
              <a:ext cx="1282391" cy="41259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b.com</a:t>
              </a:r>
              <a:endParaRPr lang="en-US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680224" y="3791190"/>
              <a:ext cx="1282391" cy="41259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c.com</a:t>
              </a:r>
              <a:endParaRPr lang="en-US" dirty="0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80223" y="5192752"/>
              <a:ext cx="1282391" cy="41259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z.com</a:t>
              </a:r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13669" y="4563380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…</a:t>
              </a:r>
              <a:endParaRPr lang="en-US" dirty="0"/>
            </a:p>
          </p:txBody>
        </p:sp>
      </p:grpSp>
      <p:pic>
        <p:nvPicPr>
          <p:cNvPr id="8198" name="Picture 6" descr="http://www.xelsionmedia.com/wp-content/uploads/2014/01/DoubleClick-logo-2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699" y="3749782"/>
            <a:ext cx="2469981" cy="81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37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Cookies on a popular news site</a:t>
            </a:r>
            <a:endParaRPr lang="en-US" dirty="0"/>
          </a:p>
        </p:txBody>
      </p:sp>
      <p:pic>
        <p:nvPicPr>
          <p:cNvPr id="4" name="Picture 2" descr="http://s.ravelrumba.com/uploads/2012/05/third-party-cookie-twitte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27" y="2204184"/>
            <a:ext cx="6993599" cy="452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154932" y="2973384"/>
            <a:ext cx="5715000" cy="2771776"/>
            <a:chOff x="6154932" y="1885989"/>
            <a:chExt cx="5715000" cy="2771776"/>
          </a:xfrm>
        </p:grpSpPr>
        <p:pic>
          <p:nvPicPr>
            <p:cNvPr id="6146" name="Picture 2" descr="http://www.truste.com/blog/wp-content/uploads/coppa_compliance_061813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4932" y="1885989"/>
              <a:ext cx="5715000" cy="2771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8466865" y="4096115"/>
              <a:ext cx="1091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truste.com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5837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Today, a Visit to Huffingtonpost.com results in…</a:t>
            </a:r>
            <a:endParaRPr lang="en-US" sz="4000" dirty="0"/>
          </a:p>
        </p:txBody>
      </p:sp>
      <p:pic>
        <p:nvPicPr>
          <p:cNvPr id="7" name="Content Placeholder 6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17"/>
          <a:stretch/>
        </p:blipFill>
        <p:spPr>
          <a:xfrm>
            <a:off x="1024128" y="2207942"/>
            <a:ext cx="3414057" cy="4538546"/>
          </a:xfrm>
        </p:spPr>
      </p:pic>
      <p:pic>
        <p:nvPicPr>
          <p:cNvPr id="8" name="Content Placeholder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18" b="29435"/>
          <a:stretch/>
        </p:blipFill>
        <p:spPr>
          <a:xfrm>
            <a:off x="4622255" y="2932770"/>
            <a:ext cx="3414057" cy="3813717"/>
          </a:xfrm>
          <a:prstGeom prst="rect">
            <a:avLst/>
          </a:prstGeom>
        </p:spPr>
      </p:pic>
      <p:pic>
        <p:nvPicPr>
          <p:cNvPr id="9" name="Content Placeholder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39"/>
          <a:stretch/>
        </p:blipFill>
        <p:spPr>
          <a:xfrm>
            <a:off x="8220382" y="2943922"/>
            <a:ext cx="3414057" cy="380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fundamental underlying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5400" b="1" dirty="0" smtClean="0"/>
          </a:p>
          <a:p>
            <a:pPr algn="ctr"/>
            <a:endParaRPr lang="en-US" sz="5400" b="1" dirty="0"/>
          </a:p>
          <a:p>
            <a:pPr algn="ctr"/>
            <a:r>
              <a:rPr lang="en-US" sz="5400" b="1" dirty="0" smtClean="0"/>
              <a:t>Why profile the user?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05498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6758</TotalTime>
  <Words>1265</Words>
  <Application>Microsoft Office PowerPoint</Application>
  <PresentationFormat>Widescreen</PresentationFormat>
  <Paragraphs>202</Paragraphs>
  <Slides>44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Calibri</vt:lpstr>
      <vt:lpstr>Tw Cen MT</vt:lpstr>
      <vt:lpstr>Tw Cen MT Condensed</vt:lpstr>
      <vt:lpstr>Wingdings 3</vt:lpstr>
      <vt:lpstr>Integral</vt:lpstr>
      <vt:lpstr>PriVaricator Preventing Stateless Tracking  on the Web</vt:lpstr>
      <vt:lpstr>Involved in a number of topics</vt:lpstr>
      <vt:lpstr>PriVaricator</vt:lpstr>
      <vt:lpstr>Cookie-based Tracking</vt:lpstr>
      <vt:lpstr>Cookies and Privacy </vt:lpstr>
      <vt:lpstr>Lots and lots of advertising companies</vt:lpstr>
      <vt:lpstr>Cookies on a popular news site</vt:lpstr>
      <vt:lpstr>Today, a Visit to Huffingtonpost.com results in…</vt:lpstr>
      <vt:lpstr>A fundamental underlying question</vt:lpstr>
      <vt:lpstr>Inference based on cookies</vt:lpstr>
      <vt:lpstr>Block third-party cookies</vt:lpstr>
      <vt:lpstr>Do-NOT-TRACk initiative</vt:lpstr>
      <vt:lpstr>EU cookie regulations</vt:lpstr>
      <vt:lpstr>NoT everybody is fond of the cookie law</vt:lpstr>
      <vt:lpstr>Stateless tracking</vt:lpstr>
      <vt:lpstr>Stateless fingerprinting</vt:lpstr>
      <vt:lpstr>Panopticlick</vt:lpstr>
      <vt:lpstr>fingerprint.js: Fingerprinting lib on github</vt:lpstr>
      <vt:lpstr>Blue Cava Fingerprinting in Action</vt:lpstr>
      <vt:lpstr>Current state of fingerprinting?</vt:lpstr>
      <vt:lpstr>privaricator</vt:lpstr>
      <vt:lpstr>Insight of PriVaricator</vt:lpstr>
      <vt:lpstr>Use “pluggable” randomization policies</vt:lpstr>
      <vt:lpstr>A good randomization policy should…</vt:lpstr>
      <vt:lpstr>Extension to the privacy mode</vt:lpstr>
      <vt:lpstr>What to misrepresent?</vt:lpstr>
      <vt:lpstr>Space of randomization policies</vt:lpstr>
      <vt:lpstr>Sample Randomization policy</vt:lpstr>
      <vt:lpstr>Breakage concerns</vt:lpstr>
      <vt:lpstr>Policy implementation in the browser</vt:lpstr>
      <vt:lpstr>evaluation</vt:lpstr>
      <vt:lpstr>Evaluation: dimensions</vt:lpstr>
      <vt:lpstr>Slowdown? In the noise</vt:lpstr>
      <vt:lpstr>Is it Effective?</vt:lpstr>
      <vt:lpstr>Success of PriVaricator</vt:lpstr>
      <vt:lpstr>PriVaricator stopping Blue Cava Fingerprinting</vt:lpstr>
      <vt:lpstr>PetPortal: most robust</vt:lpstr>
      <vt:lpstr>Measuring breakage</vt:lpstr>
      <vt:lpstr>Measuring Breakage by counting pixels</vt:lpstr>
      <vt:lpstr>Examining breakage results</vt:lpstr>
      <vt:lpstr>Challenges</vt:lpstr>
      <vt:lpstr>Challenges</vt:lpstr>
      <vt:lpstr>conclusions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Livshits</dc:creator>
  <cp:lastModifiedBy>Ben Livshits</cp:lastModifiedBy>
  <cp:revision>155</cp:revision>
  <dcterms:created xsi:type="dcterms:W3CDTF">2015-02-24T09:16:28Z</dcterms:created>
  <dcterms:modified xsi:type="dcterms:W3CDTF">2015-04-23T20:36:18Z</dcterms:modified>
</cp:coreProperties>
</file>